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306" r:id="rId6"/>
    <p:sldId id="365" r:id="rId7"/>
    <p:sldId id="271" r:id="rId8"/>
    <p:sldId id="289" r:id="rId9"/>
    <p:sldId id="290" r:id="rId10"/>
    <p:sldId id="291" r:id="rId11"/>
    <p:sldId id="296" r:id="rId12"/>
    <p:sldId id="301" r:id="rId13"/>
    <p:sldId id="299" r:id="rId14"/>
    <p:sldId id="300" r:id="rId15"/>
    <p:sldId id="298" r:id="rId16"/>
    <p:sldId id="302" r:id="rId17"/>
    <p:sldId id="308" r:id="rId18"/>
    <p:sldId id="309" r:id="rId19"/>
    <p:sldId id="310" r:id="rId20"/>
    <p:sldId id="311" r:id="rId21"/>
    <p:sldId id="325" r:id="rId22"/>
    <p:sldId id="312" r:id="rId23"/>
    <p:sldId id="313" r:id="rId24"/>
    <p:sldId id="314" r:id="rId25"/>
    <p:sldId id="315" r:id="rId26"/>
    <p:sldId id="318" r:id="rId27"/>
    <p:sldId id="316" r:id="rId28"/>
    <p:sldId id="320" r:id="rId29"/>
    <p:sldId id="326" r:id="rId30"/>
    <p:sldId id="323" r:id="rId31"/>
    <p:sldId id="321" r:id="rId32"/>
    <p:sldId id="322" r:id="rId33"/>
    <p:sldId id="324" r:id="rId34"/>
    <p:sldId id="364"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348C09-8479-4793-AEEC-F7964A8F2385}" v="99" dt="2023-02-20T10:39:32.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snapToGrid="0">
      <p:cViewPr varScale="1">
        <p:scale>
          <a:sx n="68" d="100"/>
          <a:sy n="68" d="100"/>
        </p:scale>
        <p:origin x="8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Nienhuis" userId="2c6c04f1-77c7-44b5-a463-93386779ab63" providerId="ADAL" clId="{E8348C09-8479-4793-AEEC-F7964A8F2385}"/>
    <pc:docChg chg="custSel addSld delSld modSld sldOrd">
      <pc:chgData name="Ben Nienhuis" userId="2c6c04f1-77c7-44b5-a463-93386779ab63" providerId="ADAL" clId="{E8348C09-8479-4793-AEEC-F7964A8F2385}" dt="2023-02-20T10:39:32.086" v="112"/>
      <pc:docMkLst>
        <pc:docMk/>
      </pc:docMkLst>
      <pc:sldChg chg="add del">
        <pc:chgData name="Ben Nienhuis" userId="2c6c04f1-77c7-44b5-a463-93386779ab63" providerId="ADAL" clId="{E8348C09-8479-4793-AEEC-F7964A8F2385}" dt="2023-02-20T10:33:06.576" v="63" actId="47"/>
        <pc:sldMkLst>
          <pc:docMk/>
          <pc:sldMk cId="1520614326" sldId="270"/>
        </pc:sldMkLst>
      </pc:sldChg>
      <pc:sldChg chg="add">
        <pc:chgData name="Ben Nienhuis" userId="2c6c04f1-77c7-44b5-a463-93386779ab63" providerId="ADAL" clId="{E8348C09-8479-4793-AEEC-F7964A8F2385}" dt="2023-02-20T10:29:26.468" v="30"/>
        <pc:sldMkLst>
          <pc:docMk/>
          <pc:sldMk cId="1370605039" sldId="271"/>
        </pc:sldMkLst>
      </pc:sldChg>
      <pc:sldChg chg="add">
        <pc:chgData name="Ben Nienhuis" userId="2c6c04f1-77c7-44b5-a463-93386779ab63" providerId="ADAL" clId="{E8348C09-8479-4793-AEEC-F7964A8F2385}" dt="2023-02-20T10:29:26.468" v="30"/>
        <pc:sldMkLst>
          <pc:docMk/>
          <pc:sldMk cId="3822212838" sldId="289"/>
        </pc:sldMkLst>
      </pc:sldChg>
      <pc:sldChg chg="add">
        <pc:chgData name="Ben Nienhuis" userId="2c6c04f1-77c7-44b5-a463-93386779ab63" providerId="ADAL" clId="{E8348C09-8479-4793-AEEC-F7964A8F2385}" dt="2023-02-20T10:29:26.468" v="30"/>
        <pc:sldMkLst>
          <pc:docMk/>
          <pc:sldMk cId="3302426169" sldId="290"/>
        </pc:sldMkLst>
      </pc:sldChg>
      <pc:sldChg chg="add">
        <pc:chgData name="Ben Nienhuis" userId="2c6c04f1-77c7-44b5-a463-93386779ab63" providerId="ADAL" clId="{E8348C09-8479-4793-AEEC-F7964A8F2385}" dt="2023-02-20T10:29:26.468" v="30"/>
        <pc:sldMkLst>
          <pc:docMk/>
          <pc:sldMk cId="1432462963" sldId="291"/>
        </pc:sldMkLst>
      </pc:sldChg>
      <pc:sldChg chg="add">
        <pc:chgData name="Ben Nienhuis" userId="2c6c04f1-77c7-44b5-a463-93386779ab63" providerId="ADAL" clId="{E8348C09-8479-4793-AEEC-F7964A8F2385}" dt="2023-02-20T10:29:26.468" v="30"/>
        <pc:sldMkLst>
          <pc:docMk/>
          <pc:sldMk cId="270482815" sldId="296"/>
        </pc:sldMkLst>
      </pc:sldChg>
      <pc:sldChg chg="add">
        <pc:chgData name="Ben Nienhuis" userId="2c6c04f1-77c7-44b5-a463-93386779ab63" providerId="ADAL" clId="{E8348C09-8479-4793-AEEC-F7964A8F2385}" dt="2023-02-20T10:29:26.468" v="30"/>
        <pc:sldMkLst>
          <pc:docMk/>
          <pc:sldMk cId="2153223116" sldId="298"/>
        </pc:sldMkLst>
      </pc:sldChg>
      <pc:sldChg chg="add">
        <pc:chgData name="Ben Nienhuis" userId="2c6c04f1-77c7-44b5-a463-93386779ab63" providerId="ADAL" clId="{E8348C09-8479-4793-AEEC-F7964A8F2385}" dt="2023-02-20T10:29:26.468" v="30"/>
        <pc:sldMkLst>
          <pc:docMk/>
          <pc:sldMk cId="647507470" sldId="299"/>
        </pc:sldMkLst>
      </pc:sldChg>
      <pc:sldChg chg="add">
        <pc:chgData name="Ben Nienhuis" userId="2c6c04f1-77c7-44b5-a463-93386779ab63" providerId="ADAL" clId="{E8348C09-8479-4793-AEEC-F7964A8F2385}" dt="2023-02-20T10:29:26.468" v="30"/>
        <pc:sldMkLst>
          <pc:docMk/>
          <pc:sldMk cId="1944251547" sldId="300"/>
        </pc:sldMkLst>
      </pc:sldChg>
      <pc:sldChg chg="add">
        <pc:chgData name="Ben Nienhuis" userId="2c6c04f1-77c7-44b5-a463-93386779ab63" providerId="ADAL" clId="{E8348C09-8479-4793-AEEC-F7964A8F2385}" dt="2023-02-20T10:29:26.468" v="30"/>
        <pc:sldMkLst>
          <pc:docMk/>
          <pc:sldMk cId="3265279928" sldId="301"/>
        </pc:sldMkLst>
      </pc:sldChg>
      <pc:sldChg chg="add">
        <pc:chgData name="Ben Nienhuis" userId="2c6c04f1-77c7-44b5-a463-93386779ab63" providerId="ADAL" clId="{E8348C09-8479-4793-AEEC-F7964A8F2385}" dt="2023-02-20T10:29:26.468" v="30"/>
        <pc:sldMkLst>
          <pc:docMk/>
          <pc:sldMk cId="3835924368" sldId="302"/>
        </pc:sldMkLst>
      </pc:sldChg>
      <pc:sldChg chg="add">
        <pc:chgData name="Ben Nienhuis" userId="2c6c04f1-77c7-44b5-a463-93386779ab63" providerId="ADAL" clId="{E8348C09-8479-4793-AEEC-F7964A8F2385}" dt="2023-02-20T10:29:26.468" v="30"/>
        <pc:sldMkLst>
          <pc:docMk/>
          <pc:sldMk cId="3324468091" sldId="308"/>
        </pc:sldMkLst>
      </pc:sldChg>
      <pc:sldChg chg="add">
        <pc:chgData name="Ben Nienhuis" userId="2c6c04f1-77c7-44b5-a463-93386779ab63" providerId="ADAL" clId="{E8348C09-8479-4793-AEEC-F7964A8F2385}" dt="2023-02-20T10:29:26.468" v="30"/>
        <pc:sldMkLst>
          <pc:docMk/>
          <pc:sldMk cId="3927414323" sldId="309"/>
        </pc:sldMkLst>
      </pc:sldChg>
      <pc:sldChg chg="del">
        <pc:chgData name="Ben Nienhuis" userId="2c6c04f1-77c7-44b5-a463-93386779ab63" providerId="ADAL" clId="{E8348C09-8479-4793-AEEC-F7964A8F2385}" dt="2023-02-20T10:27:04.360" v="6" actId="47"/>
        <pc:sldMkLst>
          <pc:docMk/>
          <pc:sldMk cId="347267565" sldId="310"/>
        </pc:sldMkLst>
      </pc:sldChg>
      <pc:sldChg chg="add">
        <pc:chgData name="Ben Nienhuis" userId="2c6c04f1-77c7-44b5-a463-93386779ab63" providerId="ADAL" clId="{E8348C09-8479-4793-AEEC-F7964A8F2385}" dt="2023-02-20T10:29:26.468" v="30"/>
        <pc:sldMkLst>
          <pc:docMk/>
          <pc:sldMk cId="3255605180" sldId="310"/>
        </pc:sldMkLst>
      </pc:sldChg>
      <pc:sldChg chg="add">
        <pc:chgData name="Ben Nienhuis" userId="2c6c04f1-77c7-44b5-a463-93386779ab63" providerId="ADAL" clId="{E8348C09-8479-4793-AEEC-F7964A8F2385}" dt="2023-02-20T10:29:26.468" v="30"/>
        <pc:sldMkLst>
          <pc:docMk/>
          <pc:sldMk cId="4202914931" sldId="311"/>
        </pc:sldMkLst>
      </pc:sldChg>
      <pc:sldChg chg="add">
        <pc:chgData name="Ben Nienhuis" userId="2c6c04f1-77c7-44b5-a463-93386779ab63" providerId="ADAL" clId="{E8348C09-8479-4793-AEEC-F7964A8F2385}" dt="2023-02-20T10:29:26.468" v="30"/>
        <pc:sldMkLst>
          <pc:docMk/>
          <pc:sldMk cId="3662950475" sldId="312"/>
        </pc:sldMkLst>
      </pc:sldChg>
      <pc:sldChg chg="add">
        <pc:chgData name="Ben Nienhuis" userId="2c6c04f1-77c7-44b5-a463-93386779ab63" providerId="ADAL" clId="{E8348C09-8479-4793-AEEC-F7964A8F2385}" dt="2023-02-20T10:29:26.468" v="30"/>
        <pc:sldMkLst>
          <pc:docMk/>
          <pc:sldMk cId="2419859746" sldId="313"/>
        </pc:sldMkLst>
      </pc:sldChg>
      <pc:sldChg chg="del">
        <pc:chgData name="Ben Nienhuis" userId="2c6c04f1-77c7-44b5-a463-93386779ab63" providerId="ADAL" clId="{E8348C09-8479-4793-AEEC-F7964A8F2385}" dt="2023-02-20T10:27:04.360" v="6" actId="47"/>
        <pc:sldMkLst>
          <pc:docMk/>
          <pc:sldMk cId="3015173320" sldId="313"/>
        </pc:sldMkLst>
      </pc:sldChg>
      <pc:sldChg chg="add">
        <pc:chgData name="Ben Nienhuis" userId="2c6c04f1-77c7-44b5-a463-93386779ab63" providerId="ADAL" clId="{E8348C09-8479-4793-AEEC-F7964A8F2385}" dt="2023-02-20T10:29:26.468" v="30"/>
        <pc:sldMkLst>
          <pc:docMk/>
          <pc:sldMk cId="1893868708" sldId="314"/>
        </pc:sldMkLst>
      </pc:sldChg>
      <pc:sldChg chg="del">
        <pc:chgData name="Ben Nienhuis" userId="2c6c04f1-77c7-44b5-a463-93386779ab63" providerId="ADAL" clId="{E8348C09-8479-4793-AEEC-F7964A8F2385}" dt="2023-02-20T10:27:04.360" v="6" actId="47"/>
        <pc:sldMkLst>
          <pc:docMk/>
          <pc:sldMk cId="3926058966" sldId="314"/>
        </pc:sldMkLst>
      </pc:sldChg>
      <pc:sldChg chg="add">
        <pc:chgData name="Ben Nienhuis" userId="2c6c04f1-77c7-44b5-a463-93386779ab63" providerId="ADAL" clId="{E8348C09-8479-4793-AEEC-F7964A8F2385}" dt="2023-02-20T10:29:26.468" v="30"/>
        <pc:sldMkLst>
          <pc:docMk/>
          <pc:sldMk cId="3504261427" sldId="315"/>
        </pc:sldMkLst>
      </pc:sldChg>
      <pc:sldChg chg="del">
        <pc:chgData name="Ben Nienhuis" userId="2c6c04f1-77c7-44b5-a463-93386779ab63" providerId="ADAL" clId="{E8348C09-8479-4793-AEEC-F7964A8F2385}" dt="2023-02-20T10:27:04.360" v="6" actId="47"/>
        <pc:sldMkLst>
          <pc:docMk/>
          <pc:sldMk cId="3869188414" sldId="315"/>
        </pc:sldMkLst>
      </pc:sldChg>
      <pc:sldChg chg="add">
        <pc:chgData name="Ben Nienhuis" userId="2c6c04f1-77c7-44b5-a463-93386779ab63" providerId="ADAL" clId="{E8348C09-8479-4793-AEEC-F7964A8F2385}" dt="2023-02-20T10:29:26.468" v="30"/>
        <pc:sldMkLst>
          <pc:docMk/>
          <pc:sldMk cId="35729139" sldId="316"/>
        </pc:sldMkLst>
      </pc:sldChg>
      <pc:sldChg chg="del">
        <pc:chgData name="Ben Nienhuis" userId="2c6c04f1-77c7-44b5-a463-93386779ab63" providerId="ADAL" clId="{E8348C09-8479-4793-AEEC-F7964A8F2385}" dt="2023-02-20T10:27:04.360" v="6" actId="47"/>
        <pc:sldMkLst>
          <pc:docMk/>
          <pc:sldMk cId="836136394" sldId="316"/>
        </pc:sldMkLst>
      </pc:sldChg>
      <pc:sldChg chg="del">
        <pc:chgData name="Ben Nienhuis" userId="2c6c04f1-77c7-44b5-a463-93386779ab63" providerId="ADAL" clId="{E8348C09-8479-4793-AEEC-F7964A8F2385}" dt="2023-02-20T10:27:04.360" v="6" actId="47"/>
        <pc:sldMkLst>
          <pc:docMk/>
          <pc:sldMk cId="1430412900" sldId="317"/>
        </pc:sldMkLst>
      </pc:sldChg>
      <pc:sldChg chg="add">
        <pc:chgData name="Ben Nienhuis" userId="2c6c04f1-77c7-44b5-a463-93386779ab63" providerId="ADAL" clId="{E8348C09-8479-4793-AEEC-F7964A8F2385}" dt="2023-02-20T10:29:26.468" v="30"/>
        <pc:sldMkLst>
          <pc:docMk/>
          <pc:sldMk cId="2863635711" sldId="318"/>
        </pc:sldMkLst>
      </pc:sldChg>
      <pc:sldChg chg="del">
        <pc:chgData name="Ben Nienhuis" userId="2c6c04f1-77c7-44b5-a463-93386779ab63" providerId="ADAL" clId="{E8348C09-8479-4793-AEEC-F7964A8F2385}" dt="2023-02-20T10:27:04.360" v="6" actId="47"/>
        <pc:sldMkLst>
          <pc:docMk/>
          <pc:sldMk cId="3572302253" sldId="318"/>
        </pc:sldMkLst>
      </pc:sldChg>
      <pc:sldChg chg="del">
        <pc:chgData name="Ben Nienhuis" userId="2c6c04f1-77c7-44b5-a463-93386779ab63" providerId="ADAL" clId="{E8348C09-8479-4793-AEEC-F7964A8F2385}" dt="2023-02-20T10:27:04.360" v="6" actId="47"/>
        <pc:sldMkLst>
          <pc:docMk/>
          <pc:sldMk cId="4278612208" sldId="319"/>
        </pc:sldMkLst>
      </pc:sldChg>
      <pc:sldChg chg="add">
        <pc:chgData name="Ben Nienhuis" userId="2c6c04f1-77c7-44b5-a463-93386779ab63" providerId="ADAL" clId="{E8348C09-8479-4793-AEEC-F7964A8F2385}" dt="2023-02-20T10:29:26.468" v="30"/>
        <pc:sldMkLst>
          <pc:docMk/>
          <pc:sldMk cId="1768337617" sldId="320"/>
        </pc:sldMkLst>
      </pc:sldChg>
      <pc:sldChg chg="add">
        <pc:chgData name="Ben Nienhuis" userId="2c6c04f1-77c7-44b5-a463-93386779ab63" providerId="ADAL" clId="{E8348C09-8479-4793-AEEC-F7964A8F2385}" dt="2023-02-20T10:29:26.468" v="30"/>
        <pc:sldMkLst>
          <pc:docMk/>
          <pc:sldMk cId="2774301756" sldId="321"/>
        </pc:sldMkLst>
      </pc:sldChg>
      <pc:sldChg chg="add">
        <pc:chgData name="Ben Nienhuis" userId="2c6c04f1-77c7-44b5-a463-93386779ab63" providerId="ADAL" clId="{E8348C09-8479-4793-AEEC-F7964A8F2385}" dt="2023-02-20T10:29:26.468" v="30"/>
        <pc:sldMkLst>
          <pc:docMk/>
          <pc:sldMk cId="3305362033" sldId="322"/>
        </pc:sldMkLst>
      </pc:sldChg>
      <pc:sldChg chg="add">
        <pc:chgData name="Ben Nienhuis" userId="2c6c04f1-77c7-44b5-a463-93386779ab63" providerId="ADAL" clId="{E8348C09-8479-4793-AEEC-F7964A8F2385}" dt="2023-02-20T10:29:26.468" v="30"/>
        <pc:sldMkLst>
          <pc:docMk/>
          <pc:sldMk cId="1029389309" sldId="323"/>
        </pc:sldMkLst>
      </pc:sldChg>
      <pc:sldChg chg="add">
        <pc:chgData name="Ben Nienhuis" userId="2c6c04f1-77c7-44b5-a463-93386779ab63" providerId="ADAL" clId="{E8348C09-8479-4793-AEEC-F7964A8F2385}" dt="2023-02-20T10:29:26.468" v="30"/>
        <pc:sldMkLst>
          <pc:docMk/>
          <pc:sldMk cId="1441158450" sldId="324"/>
        </pc:sldMkLst>
      </pc:sldChg>
      <pc:sldChg chg="add">
        <pc:chgData name="Ben Nienhuis" userId="2c6c04f1-77c7-44b5-a463-93386779ab63" providerId="ADAL" clId="{E8348C09-8479-4793-AEEC-F7964A8F2385}" dt="2023-02-20T10:29:26.468" v="30"/>
        <pc:sldMkLst>
          <pc:docMk/>
          <pc:sldMk cId="3999318820" sldId="325"/>
        </pc:sldMkLst>
      </pc:sldChg>
      <pc:sldChg chg="add">
        <pc:chgData name="Ben Nienhuis" userId="2c6c04f1-77c7-44b5-a463-93386779ab63" providerId="ADAL" clId="{E8348C09-8479-4793-AEEC-F7964A8F2385}" dt="2023-02-20T10:29:26.468" v="30"/>
        <pc:sldMkLst>
          <pc:docMk/>
          <pc:sldMk cId="1513222031" sldId="326"/>
        </pc:sldMkLst>
      </pc:sldChg>
      <pc:sldChg chg="del">
        <pc:chgData name="Ben Nienhuis" userId="2c6c04f1-77c7-44b5-a463-93386779ab63" providerId="ADAL" clId="{E8348C09-8479-4793-AEEC-F7964A8F2385}" dt="2023-02-20T10:27:04.360" v="6" actId="47"/>
        <pc:sldMkLst>
          <pc:docMk/>
          <pc:sldMk cId="3257807346" sldId="326"/>
        </pc:sldMkLst>
      </pc:sldChg>
      <pc:sldChg chg="del">
        <pc:chgData name="Ben Nienhuis" userId="2c6c04f1-77c7-44b5-a463-93386779ab63" providerId="ADAL" clId="{E8348C09-8479-4793-AEEC-F7964A8F2385}" dt="2023-02-20T10:27:04.360" v="6" actId="47"/>
        <pc:sldMkLst>
          <pc:docMk/>
          <pc:sldMk cId="1076177858" sldId="327"/>
        </pc:sldMkLst>
      </pc:sldChg>
      <pc:sldChg chg="del">
        <pc:chgData name="Ben Nienhuis" userId="2c6c04f1-77c7-44b5-a463-93386779ab63" providerId="ADAL" clId="{E8348C09-8479-4793-AEEC-F7964A8F2385}" dt="2023-02-20T10:27:04.360" v="6" actId="47"/>
        <pc:sldMkLst>
          <pc:docMk/>
          <pc:sldMk cId="2293541937" sldId="328"/>
        </pc:sldMkLst>
      </pc:sldChg>
      <pc:sldChg chg="del">
        <pc:chgData name="Ben Nienhuis" userId="2c6c04f1-77c7-44b5-a463-93386779ab63" providerId="ADAL" clId="{E8348C09-8479-4793-AEEC-F7964A8F2385}" dt="2023-02-20T10:27:04.360" v="6" actId="47"/>
        <pc:sldMkLst>
          <pc:docMk/>
          <pc:sldMk cId="1720341001" sldId="329"/>
        </pc:sldMkLst>
      </pc:sldChg>
      <pc:sldChg chg="del">
        <pc:chgData name="Ben Nienhuis" userId="2c6c04f1-77c7-44b5-a463-93386779ab63" providerId="ADAL" clId="{E8348C09-8479-4793-AEEC-F7964A8F2385}" dt="2023-02-20T10:27:04.360" v="6" actId="47"/>
        <pc:sldMkLst>
          <pc:docMk/>
          <pc:sldMk cId="3440401374" sldId="330"/>
        </pc:sldMkLst>
      </pc:sldChg>
      <pc:sldChg chg="del">
        <pc:chgData name="Ben Nienhuis" userId="2c6c04f1-77c7-44b5-a463-93386779ab63" providerId="ADAL" clId="{E8348C09-8479-4793-AEEC-F7964A8F2385}" dt="2023-02-20T10:27:04.360" v="6" actId="47"/>
        <pc:sldMkLst>
          <pc:docMk/>
          <pc:sldMk cId="1269243758" sldId="331"/>
        </pc:sldMkLst>
      </pc:sldChg>
      <pc:sldChg chg="del">
        <pc:chgData name="Ben Nienhuis" userId="2c6c04f1-77c7-44b5-a463-93386779ab63" providerId="ADAL" clId="{E8348C09-8479-4793-AEEC-F7964A8F2385}" dt="2023-02-20T10:27:04.360" v="6" actId="47"/>
        <pc:sldMkLst>
          <pc:docMk/>
          <pc:sldMk cId="969720813" sldId="332"/>
        </pc:sldMkLst>
      </pc:sldChg>
      <pc:sldChg chg="del">
        <pc:chgData name="Ben Nienhuis" userId="2c6c04f1-77c7-44b5-a463-93386779ab63" providerId="ADAL" clId="{E8348C09-8479-4793-AEEC-F7964A8F2385}" dt="2023-02-20T10:27:04.360" v="6" actId="47"/>
        <pc:sldMkLst>
          <pc:docMk/>
          <pc:sldMk cId="3314682212" sldId="333"/>
        </pc:sldMkLst>
      </pc:sldChg>
      <pc:sldChg chg="del">
        <pc:chgData name="Ben Nienhuis" userId="2c6c04f1-77c7-44b5-a463-93386779ab63" providerId="ADAL" clId="{E8348C09-8479-4793-AEEC-F7964A8F2385}" dt="2023-02-20T10:27:04.360" v="6" actId="47"/>
        <pc:sldMkLst>
          <pc:docMk/>
          <pc:sldMk cId="1735202321" sldId="334"/>
        </pc:sldMkLst>
      </pc:sldChg>
      <pc:sldChg chg="del">
        <pc:chgData name="Ben Nienhuis" userId="2c6c04f1-77c7-44b5-a463-93386779ab63" providerId="ADAL" clId="{E8348C09-8479-4793-AEEC-F7964A8F2385}" dt="2023-02-20T10:27:04.360" v="6" actId="47"/>
        <pc:sldMkLst>
          <pc:docMk/>
          <pc:sldMk cId="1790090337" sldId="335"/>
        </pc:sldMkLst>
      </pc:sldChg>
      <pc:sldChg chg="del">
        <pc:chgData name="Ben Nienhuis" userId="2c6c04f1-77c7-44b5-a463-93386779ab63" providerId="ADAL" clId="{E8348C09-8479-4793-AEEC-F7964A8F2385}" dt="2023-02-20T10:27:04.360" v="6" actId="47"/>
        <pc:sldMkLst>
          <pc:docMk/>
          <pc:sldMk cId="342644558" sldId="336"/>
        </pc:sldMkLst>
      </pc:sldChg>
      <pc:sldChg chg="del">
        <pc:chgData name="Ben Nienhuis" userId="2c6c04f1-77c7-44b5-a463-93386779ab63" providerId="ADAL" clId="{E8348C09-8479-4793-AEEC-F7964A8F2385}" dt="2023-02-20T10:27:04.360" v="6" actId="47"/>
        <pc:sldMkLst>
          <pc:docMk/>
          <pc:sldMk cId="3142733100" sldId="337"/>
        </pc:sldMkLst>
      </pc:sldChg>
      <pc:sldChg chg="del">
        <pc:chgData name="Ben Nienhuis" userId="2c6c04f1-77c7-44b5-a463-93386779ab63" providerId="ADAL" clId="{E8348C09-8479-4793-AEEC-F7964A8F2385}" dt="2023-02-20T10:27:04.360" v="6" actId="47"/>
        <pc:sldMkLst>
          <pc:docMk/>
          <pc:sldMk cId="2213247426" sldId="338"/>
        </pc:sldMkLst>
      </pc:sldChg>
      <pc:sldChg chg="del">
        <pc:chgData name="Ben Nienhuis" userId="2c6c04f1-77c7-44b5-a463-93386779ab63" providerId="ADAL" clId="{E8348C09-8479-4793-AEEC-F7964A8F2385}" dt="2023-02-20T10:27:04.360" v="6" actId="47"/>
        <pc:sldMkLst>
          <pc:docMk/>
          <pc:sldMk cId="3804430808" sldId="339"/>
        </pc:sldMkLst>
      </pc:sldChg>
      <pc:sldChg chg="del">
        <pc:chgData name="Ben Nienhuis" userId="2c6c04f1-77c7-44b5-a463-93386779ab63" providerId="ADAL" clId="{E8348C09-8479-4793-AEEC-F7964A8F2385}" dt="2023-02-20T10:27:04.360" v="6" actId="47"/>
        <pc:sldMkLst>
          <pc:docMk/>
          <pc:sldMk cId="2910408677" sldId="340"/>
        </pc:sldMkLst>
      </pc:sldChg>
      <pc:sldChg chg="del">
        <pc:chgData name="Ben Nienhuis" userId="2c6c04f1-77c7-44b5-a463-93386779ab63" providerId="ADAL" clId="{E8348C09-8479-4793-AEEC-F7964A8F2385}" dt="2023-02-20T10:27:04.360" v="6" actId="47"/>
        <pc:sldMkLst>
          <pc:docMk/>
          <pc:sldMk cId="2423873197" sldId="341"/>
        </pc:sldMkLst>
      </pc:sldChg>
      <pc:sldChg chg="del">
        <pc:chgData name="Ben Nienhuis" userId="2c6c04f1-77c7-44b5-a463-93386779ab63" providerId="ADAL" clId="{E8348C09-8479-4793-AEEC-F7964A8F2385}" dt="2023-02-20T10:27:04.360" v="6" actId="47"/>
        <pc:sldMkLst>
          <pc:docMk/>
          <pc:sldMk cId="2988381049" sldId="342"/>
        </pc:sldMkLst>
      </pc:sldChg>
      <pc:sldChg chg="del">
        <pc:chgData name="Ben Nienhuis" userId="2c6c04f1-77c7-44b5-a463-93386779ab63" providerId="ADAL" clId="{E8348C09-8479-4793-AEEC-F7964A8F2385}" dt="2023-02-20T10:27:04.360" v="6" actId="47"/>
        <pc:sldMkLst>
          <pc:docMk/>
          <pc:sldMk cId="336109397" sldId="343"/>
        </pc:sldMkLst>
      </pc:sldChg>
      <pc:sldChg chg="del">
        <pc:chgData name="Ben Nienhuis" userId="2c6c04f1-77c7-44b5-a463-93386779ab63" providerId="ADAL" clId="{E8348C09-8479-4793-AEEC-F7964A8F2385}" dt="2023-02-20T10:27:04.360" v="6" actId="47"/>
        <pc:sldMkLst>
          <pc:docMk/>
          <pc:sldMk cId="371775345" sldId="344"/>
        </pc:sldMkLst>
      </pc:sldChg>
      <pc:sldChg chg="del">
        <pc:chgData name="Ben Nienhuis" userId="2c6c04f1-77c7-44b5-a463-93386779ab63" providerId="ADAL" clId="{E8348C09-8479-4793-AEEC-F7964A8F2385}" dt="2023-02-20T10:27:04.360" v="6" actId="47"/>
        <pc:sldMkLst>
          <pc:docMk/>
          <pc:sldMk cId="1022569845" sldId="345"/>
        </pc:sldMkLst>
      </pc:sldChg>
      <pc:sldChg chg="del">
        <pc:chgData name="Ben Nienhuis" userId="2c6c04f1-77c7-44b5-a463-93386779ab63" providerId="ADAL" clId="{E8348C09-8479-4793-AEEC-F7964A8F2385}" dt="2023-02-20T10:27:04.360" v="6" actId="47"/>
        <pc:sldMkLst>
          <pc:docMk/>
          <pc:sldMk cId="1067939633" sldId="346"/>
        </pc:sldMkLst>
      </pc:sldChg>
      <pc:sldChg chg="del">
        <pc:chgData name="Ben Nienhuis" userId="2c6c04f1-77c7-44b5-a463-93386779ab63" providerId="ADAL" clId="{E8348C09-8479-4793-AEEC-F7964A8F2385}" dt="2023-02-20T10:27:04.360" v="6" actId="47"/>
        <pc:sldMkLst>
          <pc:docMk/>
          <pc:sldMk cId="3253426567" sldId="347"/>
        </pc:sldMkLst>
      </pc:sldChg>
      <pc:sldChg chg="del">
        <pc:chgData name="Ben Nienhuis" userId="2c6c04f1-77c7-44b5-a463-93386779ab63" providerId="ADAL" clId="{E8348C09-8479-4793-AEEC-F7964A8F2385}" dt="2023-02-20T10:27:04.360" v="6" actId="47"/>
        <pc:sldMkLst>
          <pc:docMk/>
          <pc:sldMk cId="305605692" sldId="348"/>
        </pc:sldMkLst>
      </pc:sldChg>
      <pc:sldChg chg="del">
        <pc:chgData name="Ben Nienhuis" userId="2c6c04f1-77c7-44b5-a463-93386779ab63" providerId="ADAL" clId="{E8348C09-8479-4793-AEEC-F7964A8F2385}" dt="2023-02-20T10:27:04.360" v="6" actId="47"/>
        <pc:sldMkLst>
          <pc:docMk/>
          <pc:sldMk cId="821993763" sldId="349"/>
        </pc:sldMkLst>
      </pc:sldChg>
      <pc:sldChg chg="del">
        <pc:chgData name="Ben Nienhuis" userId="2c6c04f1-77c7-44b5-a463-93386779ab63" providerId="ADAL" clId="{E8348C09-8479-4793-AEEC-F7964A8F2385}" dt="2023-02-20T10:27:04.360" v="6" actId="47"/>
        <pc:sldMkLst>
          <pc:docMk/>
          <pc:sldMk cId="3336479728" sldId="350"/>
        </pc:sldMkLst>
      </pc:sldChg>
      <pc:sldChg chg="del">
        <pc:chgData name="Ben Nienhuis" userId="2c6c04f1-77c7-44b5-a463-93386779ab63" providerId="ADAL" clId="{E8348C09-8479-4793-AEEC-F7964A8F2385}" dt="2023-02-20T10:27:04.360" v="6" actId="47"/>
        <pc:sldMkLst>
          <pc:docMk/>
          <pc:sldMk cId="2407837330" sldId="351"/>
        </pc:sldMkLst>
      </pc:sldChg>
      <pc:sldChg chg="delSp modSp del mod modAnim">
        <pc:chgData name="Ben Nienhuis" userId="2c6c04f1-77c7-44b5-a463-93386779ab63" providerId="ADAL" clId="{E8348C09-8479-4793-AEEC-F7964A8F2385}" dt="2023-02-20T10:27:04.360" v="6" actId="47"/>
        <pc:sldMkLst>
          <pc:docMk/>
          <pc:sldMk cId="651204498" sldId="352"/>
        </pc:sldMkLst>
        <pc:spChg chg="mod">
          <ac:chgData name="Ben Nienhuis" userId="2c6c04f1-77c7-44b5-a463-93386779ab63" providerId="ADAL" clId="{E8348C09-8479-4793-AEEC-F7964A8F2385}" dt="2023-02-20T10:26:51.334" v="5" actId="6549"/>
          <ac:spMkLst>
            <pc:docMk/>
            <pc:sldMk cId="651204498" sldId="352"/>
            <ac:spMk id="4" creationId="{B7FBE979-D635-4050-AF8D-3152E81EF70A}"/>
          </ac:spMkLst>
        </pc:spChg>
        <pc:picChg chg="del">
          <ac:chgData name="Ben Nienhuis" userId="2c6c04f1-77c7-44b5-a463-93386779ab63" providerId="ADAL" clId="{E8348C09-8479-4793-AEEC-F7964A8F2385}" dt="2023-02-20T10:26:47.622" v="4" actId="478"/>
          <ac:picMkLst>
            <pc:docMk/>
            <pc:sldMk cId="651204498" sldId="352"/>
            <ac:picMk id="2" creationId="{910CFD04-1A70-139B-587B-C3DAB6822E49}"/>
          </ac:picMkLst>
        </pc:picChg>
      </pc:sldChg>
      <pc:sldChg chg="del">
        <pc:chgData name="Ben Nienhuis" userId="2c6c04f1-77c7-44b5-a463-93386779ab63" providerId="ADAL" clId="{E8348C09-8479-4793-AEEC-F7964A8F2385}" dt="2023-02-20T10:27:04.360" v="6" actId="47"/>
        <pc:sldMkLst>
          <pc:docMk/>
          <pc:sldMk cId="4240559524" sldId="353"/>
        </pc:sldMkLst>
      </pc:sldChg>
      <pc:sldChg chg="del">
        <pc:chgData name="Ben Nienhuis" userId="2c6c04f1-77c7-44b5-a463-93386779ab63" providerId="ADAL" clId="{E8348C09-8479-4793-AEEC-F7964A8F2385}" dt="2023-02-20T10:27:04.360" v="6" actId="47"/>
        <pc:sldMkLst>
          <pc:docMk/>
          <pc:sldMk cId="1823115660" sldId="354"/>
        </pc:sldMkLst>
      </pc:sldChg>
      <pc:sldChg chg="del">
        <pc:chgData name="Ben Nienhuis" userId="2c6c04f1-77c7-44b5-a463-93386779ab63" providerId="ADAL" clId="{E8348C09-8479-4793-AEEC-F7964A8F2385}" dt="2023-02-20T10:27:04.360" v="6" actId="47"/>
        <pc:sldMkLst>
          <pc:docMk/>
          <pc:sldMk cId="2175883962" sldId="355"/>
        </pc:sldMkLst>
      </pc:sldChg>
      <pc:sldChg chg="del">
        <pc:chgData name="Ben Nienhuis" userId="2c6c04f1-77c7-44b5-a463-93386779ab63" providerId="ADAL" clId="{E8348C09-8479-4793-AEEC-F7964A8F2385}" dt="2023-02-20T10:27:04.360" v="6" actId="47"/>
        <pc:sldMkLst>
          <pc:docMk/>
          <pc:sldMk cId="1756828262" sldId="356"/>
        </pc:sldMkLst>
      </pc:sldChg>
      <pc:sldChg chg="del">
        <pc:chgData name="Ben Nienhuis" userId="2c6c04f1-77c7-44b5-a463-93386779ab63" providerId="ADAL" clId="{E8348C09-8479-4793-AEEC-F7964A8F2385}" dt="2023-02-20T10:27:04.360" v="6" actId="47"/>
        <pc:sldMkLst>
          <pc:docMk/>
          <pc:sldMk cId="2393555271" sldId="360"/>
        </pc:sldMkLst>
      </pc:sldChg>
      <pc:sldChg chg="del">
        <pc:chgData name="Ben Nienhuis" userId="2c6c04f1-77c7-44b5-a463-93386779ab63" providerId="ADAL" clId="{E8348C09-8479-4793-AEEC-F7964A8F2385}" dt="2023-02-20T10:27:04.360" v="6" actId="47"/>
        <pc:sldMkLst>
          <pc:docMk/>
          <pc:sldMk cId="808196684" sldId="362"/>
        </pc:sldMkLst>
      </pc:sldChg>
      <pc:sldChg chg="del">
        <pc:chgData name="Ben Nienhuis" userId="2c6c04f1-77c7-44b5-a463-93386779ab63" providerId="ADAL" clId="{E8348C09-8479-4793-AEEC-F7964A8F2385}" dt="2023-02-20T10:27:04.360" v="6" actId="47"/>
        <pc:sldMkLst>
          <pc:docMk/>
          <pc:sldMk cId="3916743145" sldId="363"/>
        </pc:sldMkLst>
      </pc:sldChg>
      <pc:sldChg chg="addSp delSp modSp mod">
        <pc:chgData name="Ben Nienhuis" userId="2c6c04f1-77c7-44b5-a463-93386779ab63" providerId="ADAL" clId="{E8348C09-8479-4793-AEEC-F7964A8F2385}" dt="2023-02-20T10:28:39.230" v="29" actId="20577"/>
        <pc:sldMkLst>
          <pc:docMk/>
          <pc:sldMk cId="3400536423" sldId="364"/>
        </pc:sldMkLst>
        <pc:spChg chg="mod">
          <ac:chgData name="Ben Nienhuis" userId="2c6c04f1-77c7-44b5-a463-93386779ab63" providerId="ADAL" clId="{E8348C09-8479-4793-AEEC-F7964A8F2385}" dt="2023-02-20T10:27:14.317" v="8" actId="6549"/>
          <ac:spMkLst>
            <pc:docMk/>
            <pc:sldMk cId="3400536423" sldId="364"/>
            <ac:spMk id="3" creationId="{45CC94D1-6CCC-4AFC-BA8F-77020C1A30F0}"/>
          </ac:spMkLst>
        </pc:spChg>
        <pc:spChg chg="mod">
          <ac:chgData name="Ben Nienhuis" userId="2c6c04f1-77c7-44b5-a463-93386779ab63" providerId="ADAL" clId="{E8348C09-8479-4793-AEEC-F7964A8F2385}" dt="2023-02-20T10:28:39.230" v="29" actId="20577"/>
          <ac:spMkLst>
            <pc:docMk/>
            <pc:sldMk cId="3400536423" sldId="364"/>
            <ac:spMk id="6" creationId="{1D698BF1-5240-4AFF-9C8F-8397A431B01C}"/>
          </ac:spMkLst>
        </pc:spChg>
        <pc:picChg chg="del">
          <ac:chgData name="Ben Nienhuis" userId="2c6c04f1-77c7-44b5-a463-93386779ab63" providerId="ADAL" clId="{E8348C09-8479-4793-AEEC-F7964A8F2385}" dt="2023-02-20T10:27:39.683" v="25" actId="478"/>
          <ac:picMkLst>
            <pc:docMk/>
            <pc:sldMk cId="3400536423" sldId="364"/>
            <ac:picMk id="4" creationId="{8B005446-46AB-6F1F-D081-1FCDD846D08E}"/>
          </ac:picMkLst>
        </pc:picChg>
        <pc:picChg chg="add mod">
          <ac:chgData name="Ben Nienhuis" userId="2c6c04f1-77c7-44b5-a463-93386779ab63" providerId="ADAL" clId="{E8348C09-8479-4793-AEEC-F7964A8F2385}" dt="2023-02-20T10:28:35.683" v="27" actId="1076"/>
          <ac:picMkLst>
            <pc:docMk/>
            <pc:sldMk cId="3400536423" sldId="364"/>
            <ac:picMk id="9" creationId="{1455DF96-6439-3EDA-EADA-5F6C1A0C0E23}"/>
          </ac:picMkLst>
        </pc:picChg>
      </pc:sldChg>
      <pc:sldChg chg="delSp modSp add mod ord modAnim">
        <pc:chgData name="Ben Nienhuis" userId="2c6c04f1-77c7-44b5-a463-93386779ab63" providerId="ADAL" clId="{E8348C09-8479-4793-AEEC-F7964A8F2385}" dt="2023-02-20T10:39:32.086" v="112"/>
        <pc:sldMkLst>
          <pc:docMk/>
          <pc:sldMk cId="1140486886" sldId="365"/>
        </pc:sldMkLst>
        <pc:spChg chg="mod">
          <ac:chgData name="Ben Nienhuis" userId="2c6c04f1-77c7-44b5-a463-93386779ab63" providerId="ADAL" clId="{E8348C09-8479-4793-AEEC-F7964A8F2385}" dt="2023-02-20T10:39:14.071" v="110" actId="27636"/>
          <ac:spMkLst>
            <pc:docMk/>
            <pc:sldMk cId="1140486886" sldId="365"/>
            <ac:spMk id="9" creationId="{30D317BE-D740-4E9D-A564-BE6088B9C7E4}"/>
          </ac:spMkLst>
        </pc:spChg>
        <pc:picChg chg="del">
          <ac:chgData name="Ben Nienhuis" userId="2c6c04f1-77c7-44b5-a463-93386779ab63" providerId="ADAL" clId="{E8348C09-8479-4793-AEEC-F7964A8F2385}" dt="2023-02-20T10:30:35.157" v="32" actId="478"/>
          <ac:picMkLst>
            <pc:docMk/>
            <pc:sldMk cId="1140486886" sldId="365"/>
            <ac:picMk id="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9251A-4AE7-4427-B186-608389BE6BB7}" type="datetimeFigureOut">
              <a:rPr lang="nl-NL" smtClean="0"/>
              <a:t>20-2-2023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98272-C5DD-4955-B451-92F8A9466E71}" type="slidenum">
              <a:rPr lang="nl-NL" smtClean="0"/>
              <a:t>‹nr.›</a:t>
            </a:fld>
            <a:endParaRPr lang="nl-NL"/>
          </a:p>
        </p:txBody>
      </p:sp>
    </p:spTree>
    <p:extLst>
      <p:ext uri="{BB962C8B-B14F-4D97-AF65-F5344CB8AC3E}">
        <p14:creationId xmlns:p14="http://schemas.microsoft.com/office/powerpoint/2010/main" val="116167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450A26E-4DF0-4E80-9944-E0F51A5C6532}" type="datetimeFigureOut">
              <a:rPr lang="nl-NL" smtClean="0"/>
              <a:t>20-2-2023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378691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450A26E-4DF0-4E80-9944-E0F51A5C6532}" type="datetimeFigureOut">
              <a:rPr lang="nl-NL" smtClean="0"/>
              <a:t>20-2-2023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3062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450A26E-4DF0-4E80-9944-E0F51A5C6532}" type="datetimeFigureOut">
              <a:rPr lang="nl-NL" smtClean="0"/>
              <a:t>20-2-2023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373092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450A26E-4DF0-4E80-9944-E0F51A5C6532}" type="datetimeFigureOut">
              <a:rPr lang="nl-NL" smtClean="0"/>
              <a:t>20-2-2023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116438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C450A26E-4DF0-4E80-9944-E0F51A5C6532}" type="datetimeFigureOut">
              <a:rPr lang="nl-NL" smtClean="0"/>
              <a:t>20-2-2023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383019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450A26E-4DF0-4E80-9944-E0F51A5C6532}" type="datetimeFigureOut">
              <a:rPr lang="nl-NL" smtClean="0"/>
              <a:t>20-2-2023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265799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450A26E-4DF0-4E80-9944-E0F51A5C6532}" type="datetimeFigureOut">
              <a:rPr lang="nl-NL" smtClean="0"/>
              <a:t>20-2-2023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57519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450A26E-4DF0-4E80-9944-E0F51A5C6532}" type="datetimeFigureOut">
              <a:rPr lang="nl-NL" smtClean="0"/>
              <a:t>20-2-2023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166338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50A26E-4DF0-4E80-9944-E0F51A5C6532}" type="datetimeFigureOut">
              <a:rPr lang="nl-NL" smtClean="0"/>
              <a:t>20-2-2023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192234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C450A26E-4DF0-4E80-9944-E0F51A5C6532}" type="datetimeFigureOut">
              <a:rPr lang="nl-NL" smtClean="0"/>
              <a:t>20-2-2023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244174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C450A26E-4DF0-4E80-9944-E0F51A5C6532}" type="datetimeFigureOut">
              <a:rPr lang="nl-NL" smtClean="0"/>
              <a:t>20-2-2023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4C2740F-CCB9-4AB6-BAE4-F6CF4483F4F6}" type="slidenum">
              <a:rPr lang="nl-NL" smtClean="0"/>
              <a:t>‹nr.›</a:t>
            </a:fld>
            <a:endParaRPr lang="nl-NL"/>
          </a:p>
        </p:txBody>
      </p:sp>
    </p:spTree>
    <p:extLst>
      <p:ext uri="{BB962C8B-B14F-4D97-AF65-F5344CB8AC3E}">
        <p14:creationId xmlns:p14="http://schemas.microsoft.com/office/powerpoint/2010/main" val="384119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0A26E-4DF0-4E80-9944-E0F51A5C6532}" type="datetimeFigureOut">
              <a:rPr lang="nl-NL" smtClean="0"/>
              <a:t>20-2-2023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40F-CCB9-4AB6-BAE4-F6CF4483F4F6}" type="slidenum">
              <a:rPr lang="nl-NL" smtClean="0"/>
              <a:t>‹nr.›</a:t>
            </a:fld>
            <a:endParaRPr lang="nl-NL"/>
          </a:p>
        </p:txBody>
      </p:sp>
    </p:spTree>
    <p:extLst>
      <p:ext uri="{BB962C8B-B14F-4D97-AF65-F5344CB8AC3E}">
        <p14:creationId xmlns:p14="http://schemas.microsoft.com/office/powerpoint/2010/main" val="3218111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pH &amp; </a:t>
            </a:r>
            <a:r>
              <a:rPr lang="nl-NL" dirty="0" err="1"/>
              <a:t>Ec</a:t>
            </a:r>
            <a:endParaRPr lang="nl-NL" dirty="0"/>
          </a:p>
        </p:txBody>
      </p:sp>
      <p:sp>
        <p:nvSpPr>
          <p:cNvPr id="3" name="Ondertitel 2"/>
          <p:cNvSpPr>
            <a:spLocks noGrp="1"/>
          </p:cNvSpPr>
          <p:nvPr>
            <p:ph type="subTitle" idx="1"/>
          </p:nvPr>
        </p:nvSpPr>
        <p:spPr/>
        <p:txBody>
          <a:bodyPr/>
          <a:lstStyle/>
          <a:p>
            <a:r>
              <a:rPr lang="nl-NL" dirty="0"/>
              <a:t>Periode 9</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863" y="3982380"/>
            <a:ext cx="9753600" cy="217170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067" y="896970"/>
            <a:ext cx="4410075" cy="1038225"/>
          </a:xfrm>
          <a:prstGeom prst="rect">
            <a:avLst/>
          </a:prstGeom>
        </p:spPr>
      </p:pic>
      <p:pic>
        <p:nvPicPr>
          <p:cNvPr id="6" name="Afbeelding 5">
            <a:extLst>
              <a:ext uri="{FF2B5EF4-FFF2-40B4-BE49-F238E27FC236}">
                <a16:creationId xmlns:a16="http://schemas.microsoft.com/office/drawing/2014/main" id="{E73D414B-356C-4F2F-8D7D-1BEDB76B3F03}"/>
              </a:ext>
            </a:extLst>
          </p:cNvPr>
          <p:cNvPicPr>
            <a:picLocks noChangeAspect="1"/>
          </p:cNvPicPr>
          <p:nvPr/>
        </p:nvPicPr>
        <p:blipFill>
          <a:blip r:embed="rId4"/>
          <a:stretch>
            <a:fillRect/>
          </a:stretch>
        </p:blipFill>
        <p:spPr>
          <a:xfrm>
            <a:off x="8352263" y="812801"/>
            <a:ext cx="2743200" cy="2743200"/>
          </a:xfrm>
          <a:prstGeom prst="rect">
            <a:avLst/>
          </a:prstGeom>
        </p:spPr>
      </p:pic>
    </p:spTree>
    <p:extLst>
      <p:ext uri="{BB962C8B-B14F-4D97-AF65-F5344CB8AC3E}">
        <p14:creationId xmlns:p14="http://schemas.microsoft.com/office/powerpoint/2010/main" val="2148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a:stretch>
            <a:fillRect/>
          </a:stretch>
        </p:blipFill>
        <p:spPr>
          <a:xfrm>
            <a:off x="9844837" y="3429000"/>
            <a:ext cx="2347163" cy="1079086"/>
          </a:xfrm>
          <a:prstGeom prst="rect">
            <a:avLst/>
          </a:prstGeom>
        </p:spPr>
      </p:pic>
      <p:sp>
        <p:nvSpPr>
          <p:cNvPr id="13" name="Tekstvak 12">
            <a:extLst>
              <a:ext uri="{FF2B5EF4-FFF2-40B4-BE49-F238E27FC236}">
                <a16:creationId xmlns:a16="http://schemas.microsoft.com/office/drawing/2014/main" id="{0323CA14-FEFB-4E23-A716-64981A16F235}"/>
              </a:ext>
            </a:extLst>
          </p:cNvPr>
          <p:cNvSpPr txBox="1"/>
          <p:nvPr/>
        </p:nvSpPr>
        <p:spPr>
          <a:xfrm>
            <a:off x="838200" y="2067684"/>
            <a:ext cx="6291470" cy="461665"/>
          </a:xfrm>
          <a:prstGeom prst="rect">
            <a:avLst/>
          </a:prstGeom>
          <a:noFill/>
        </p:spPr>
        <p:txBody>
          <a:bodyPr wrap="square" rtlCol="0">
            <a:spAutoFit/>
          </a:bodyPr>
          <a:lstStyle/>
          <a:p>
            <a:r>
              <a:rPr lang="nl-NL" sz="2400" dirty="0"/>
              <a:t>Klassieke vragen over bodemvruchtbaarheid</a:t>
            </a:r>
          </a:p>
        </p:txBody>
      </p:sp>
      <p:sp>
        <p:nvSpPr>
          <p:cNvPr id="6" name="Tijdelijke aanduiding voor inhoud 5">
            <a:extLst>
              <a:ext uri="{FF2B5EF4-FFF2-40B4-BE49-F238E27FC236}">
                <a16:creationId xmlns:a16="http://schemas.microsoft.com/office/drawing/2014/main" id="{5C62437B-C973-4381-9B2D-83032FF2F33D}"/>
              </a:ext>
            </a:extLst>
          </p:cNvPr>
          <p:cNvSpPr>
            <a:spLocks noGrp="1"/>
          </p:cNvSpPr>
          <p:nvPr>
            <p:ph idx="1"/>
          </p:nvPr>
        </p:nvSpPr>
        <p:spPr>
          <a:xfrm>
            <a:off x="838200" y="2681861"/>
            <a:ext cx="10515600" cy="4351338"/>
          </a:xfrm>
        </p:spPr>
        <p:txBody>
          <a:bodyPr>
            <a:normAutofit/>
          </a:bodyPr>
          <a:lstStyle/>
          <a:p>
            <a:pPr marL="0" indent="0">
              <a:buNone/>
            </a:pPr>
            <a:r>
              <a:rPr lang="nl-NL" sz="2400" dirty="0"/>
              <a:t>2. Hoe meet je de invloed van zout?</a:t>
            </a:r>
          </a:p>
        </p:txBody>
      </p:sp>
      <p:pic>
        <p:nvPicPr>
          <p:cNvPr id="8" name="Afbeelding 7">
            <a:extLst>
              <a:ext uri="{FF2B5EF4-FFF2-40B4-BE49-F238E27FC236}">
                <a16:creationId xmlns:a16="http://schemas.microsoft.com/office/drawing/2014/main" id="{1CB513CD-B347-4E6F-B250-A9D800F9A761}"/>
              </a:ext>
            </a:extLst>
          </p:cNvPr>
          <p:cNvPicPr>
            <a:picLocks noChangeAspect="1"/>
          </p:cNvPicPr>
          <p:nvPr/>
        </p:nvPicPr>
        <p:blipFill>
          <a:blip r:embed="rId3"/>
          <a:stretch>
            <a:fillRect/>
          </a:stretch>
        </p:blipFill>
        <p:spPr>
          <a:xfrm>
            <a:off x="942863" y="3058857"/>
            <a:ext cx="4930944" cy="3698208"/>
          </a:xfrm>
          <a:prstGeom prst="rect">
            <a:avLst/>
          </a:prstGeom>
        </p:spPr>
      </p:pic>
      <p:sp>
        <p:nvSpPr>
          <p:cNvPr id="9" name="Tekstvak 8">
            <a:extLst>
              <a:ext uri="{FF2B5EF4-FFF2-40B4-BE49-F238E27FC236}">
                <a16:creationId xmlns:a16="http://schemas.microsoft.com/office/drawing/2014/main" id="{30109BE2-FFC1-4957-9EE7-A6847C611F6B}"/>
              </a:ext>
            </a:extLst>
          </p:cNvPr>
          <p:cNvSpPr txBox="1"/>
          <p:nvPr/>
        </p:nvSpPr>
        <p:spPr>
          <a:xfrm>
            <a:off x="6241774" y="4611757"/>
            <a:ext cx="5420139" cy="1569660"/>
          </a:xfrm>
          <a:prstGeom prst="rect">
            <a:avLst/>
          </a:prstGeom>
          <a:noFill/>
        </p:spPr>
        <p:txBody>
          <a:bodyPr wrap="square" rtlCol="0">
            <a:spAutoFit/>
          </a:bodyPr>
          <a:lstStyle/>
          <a:p>
            <a:r>
              <a:rPr lang="nl-NL" sz="2400" dirty="0"/>
              <a:t>Er is nog niet veel bekend over de zouttolerantie van veel gewassen </a:t>
            </a:r>
          </a:p>
          <a:p>
            <a:r>
              <a:rPr lang="nl-NL" sz="2400" dirty="0"/>
              <a:t>en de cultivars daar binnen.</a:t>
            </a:r>
          </a:p>
          <a:p>
            <a:r>
              <a:rPr lang="nl-NL" sz="2400" dirty="0"/>
              <a:t>Proefvelden kunnen antwoord geven.</a:t>
            </a:r>
          </a:p>
        </p:txBody>
      </p:sp>
    </p:spTree>
    <p:extLst>
      <p:ext uri="{BB962C8B-B14F-4D97-AF65-F5344CB8AC3E}">
        <p14:creationId xmlns:p14="http://schemas.microsoft.com/office/powerpoint/2010/main" val="6475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a:stretch>
            <a:fillRect/>
          </a:stretch>
        </p:blipFill>
        <p:spPr>
          <a:xfrm>
            <a:off x="9844837" y="3429000"/>
            <a:ext cx="2347163" cy="1079086"/>
          </a:xfrm>
          <a:prstGeom prst="rect">
            <a:avLst/>
          </a:prstGeom>
        </p:spPr>
      </p:pic>
      <p:sp>
        <p:nvSpPr>
          <p:cNvPr id="13" name="Tekstvak 12">
            <a:extLst>
              <a:ext uri="{FF2B5EF4-FFF2-40B4-BE49-F238E27FC236}">
                <a16:creationId xmlns:a16="http://schemas.microsoft.com/office/drawing/2014/main" id="{0323CA14-FEFB-4E23-A716-64981A16F235}"/>
              </a:ext>
            </a:extLst>
          </p:cNvPr>
          <p:cNvSpPr txBox="1"/>
          <p:nvPr/>
        </p:nvSpPr>
        <p:spPr>
          <a:xfrm>
            <a:off x="838199" y="2067684"/>
            <a:ext cx="8544339" cy="3046988"/>
          </a:xfrm>
          <a:prstGeom prst="rect">
            <a:avLst/>
          </a:prstGeom>
          <a:noFill/>
        </p:spPr>
        <p:txBody>
          <a:bodyPr wrap="square" rtlCol="0">
            <a:spAutoFit/>
          </a:bodyPr>
          <a:lstStyle/>
          <a:p>
            <a:r>
              <a:rPr lang="nl-NL" sz="2400" dirty="0"/>
              <a:t>Klassieke vragen over bodemvruchtbaarheid</a:t>
            </a:r>
          </a:p>
          <a:p>
            <a:endParaRPr lang="nl-NL" sz="2400" dirty="0"/>
          </a:p>
          <a:p>
            <a:r>
              <a:rPr lang="nl-NL" sz="2400" dirty="0"/>
              <a:t>3. Hoe effectief kan je bemesten met een hoge zout gehalte?</a:t>
            </a:r>
          </a:p>
          <a:p>
            <a:endParaRPr lang="nl-NL" sz="2400" dirty="0"/>
          </a:p>
          <a:p>
            <a:r>
              <a:rPr lang="nl-NL" sz="2400" i="1" dirty="0"/>
              <a:t>Per gewas zit daar variatie in. Bijvoorbeeld tomaat telen we bij 4 EC. Als er 10 </a:t>
            </a:r>
            <a:r>
              <a:rPr lang="nl-NL" sz="2400" i="1" dirty="0" err="1"/>
              <a:t>mmol</a:t>
            </a:r>
            <a:r>
              <a:rPr lang="nl-NL" sz="2400" i="1" dirty="0"/>
              <a:t>/l natrium in het wortelmilieu aanwezig is, is dat 1 EC. Dan blijft er aan voedingselementen nog 3 EC voor tomaat over en dat is prima.”</a:t>
            </a:r>
          </a:p>
        </p:txBody>
      </p:sp>
      <p:pic>
        <p:nvPicPr>
          <p:cNvPr id="8" name="Afbeelding 7">
            <a:extLst>
              <a:ext uri="{FF2B5EF4-FFF2-40B4-BE49-F238E27FC236}">
                <a16:creationId xmlns:a16="http://schemas.microsoft.com/office/drawing/2014/main" id="{0D2C8D38-805E-4649-9545-82B7769B2C20}"/>
              </a:ext>
            </a:extLst>
          </p:cNvPr>
          <p:cNvPicPr>
            <a:picLocks noChangeAspect="1"/>
          </p:cNvPicPr>
          <p:nvPr/>
        </p:nvPicPr>
        <p:blipFill>
          <a:blip r:embed="rId3"/>
          <a:stretch>
            <a:fillRect/>
          </a:stretch>
        </p:blipFill>
        <p:spPr>
          <a:xfrm>
            <a:off x="4341936" y="4780999"/>
            <a:ext cx="2960011" cy="1977287"/>
          </a:xfrm>
          <a:prstGeom prst="rect">
            <a:avLst/>
          </a:prstGeom>
        </p:spPr>
      </p:pic>
    </p:spTree>
    <p:extLst>
      <p:ext uri="{BB962C8B-B14F-4D97-AF65-F5344CB8AC3E}">
        <p14:creationId xmlns:p14="http://schemas.microsoft.com/office/powerpoint/2010/main" val="19442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06019"/>
            <a:ext cx="4694362" cy="461665"/>
          </a:xfrm>
          <a:prstGeom prst="rect">
            <a:avLst/>
          </a:prstGeom>
        </p:spPr>
        <p:txBody>
          <a:bodyPr wrap="none">
            <a:spAutoFit/>
          </a:bodyPr>
          <a:lstStyle/>
          <a:p>
            <a:r>
              <a:rPr lang="nl-NL" sz="2400" dirty="0"/>
              <a:t>Les 2 Zout en bodemvruchtbaarheid</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a:stretch>
            <a:fillRect/>
          </a:stretch>
        </p:blipFill>
        <p:spPr>
          <a:xfrm>
            <a:off x="9844837" y="3429000"/>
            <a:ext cx="2347163" cy="1079086"/>
          </a:xfrm>
          <a:prstGeom prst="rect">
            <a:avLst/>
          </a:prstGeom>
        </p:spPr>
      </p:pic>
      <p:sp>
        <p:nvSpPr>
          <p:cNvPr id="13" name="Tekstvak 12">
            <a:extLst>
              <a:ext uri="{FF2B5EF4-FFF2-40B4-BE49-F238E27FC236}">
                <a16:creationId xmlns:a16="http://schemas.microsoft.com/office/drawing/2014/main" id="{0323CA14-FEFB-4E23-A716-64981A16F235}"/>
              </a:ext>
            </a:extLst>
          </p:cNvPr>
          <p:cNvSpPr txBox="1"/>
          <p:nvPr/>
        </p:nvSpPr>
        <p:spPr>
          <a:xfrm>
            <a:off x="838200" y="2067684"/>
            <a:ext cx="8597348" cy="3785652"/>
          </a:xfrm>
          <a:prstGeom prst="rect">
            <a:avLst/>
          </a:prstGeom>
          <a:noFill/>
        </p:spPr>
        <p:txBody>
          <a:bodyPr wrap="square" rtlCol="0">
            <a:spAutoFit/>
          </a:bodyPr>
          <a:lstStyle/>
          <a:p>
            <a:r>
              <a:rPr lang="nl-NL" sz="2400" dirty="0"/>
              <a:t>Klassieke vragen over bodemvruchtbaarheid</a:t>
            </a:r>
          </a:p>
          <a:p>
            <a:endParaRPr lang="nl-NL" sz="2400" dirty="0"/>
          </a:p>
          <a:p>
            <a:r>
              <a:rPr lang="nl-NL" sz="2400" dirty="0"/>
              <a:t>4. Is er een ideale verhouding meststoffen/zout/water te formuleren?</a:t>
            </a:r>
          </a:p>
          <a:p>
            <a:endParaRPr lang="nl-NL" sz="2400" dirty="0"/>
          </a:p>
          <a:p>
            <a:r>
              <a:rPr lang="nl-NL" sz="2400" i="1" dirty="0"/>
              <a:t>Dit hangt erg van het gewas soort af.</a:t>
            </a:r>
          </a:p>
          <a:p>
            <a:r>
              <a:rPr lang="nl-NL" sz="2400" i="1" dirty="0"/>
              <a:t>We zien dat bijvoorbeeld paprika en roos nauwelijks natrium opnemen. Gewassen als anjer, </a:t>
            </a:r>
            <a:r>
              <a:rPr lang="nl-NL" sz="2400" i="1" dirty="0" err="1"/>
              <a:t>lisianthus</a:t>
            </a:r>
            <a:r>
              <a:rPr lang="nl-NL" sz="2400" i="1" dirty="0"/>
              <a:t>, komkommer en tomaat nemen wel natrium op, waarbij de hoeveelheid afhankelijk is van de natriumconcentratie in het wortelmilieu. </a:t>
            </a:r>
          </a:p>
        </p:txBody>
      </p:sp>
      <p:pic>
        <p:nvPicPr>
          <p:cNvPr id="8" name="Afbeelding 7">
            <a:extLst>
              <a:ext uri="{FF2B5EF4-FFF2-40B4-BE49-F238E27FC236}">
                <a16:creationId xmlns:a16="http://schemas.microsoft.com/office/drawing/2014/main" id="{47834754-117D-4630-8E1D-C7A5A36D00B5}"/>
              </a:ext>
            </a:extLst>
          </p:cNvPr>
          <p:cNvPicPr>
            <a:picLocks noChangeAspect="1"/>
          </p:cNvPicPr>
          <p:nvPr/>
        </p:nvPicPr>
        <p:blipFill>
          <a:blip r:embed="rId3"/>
          <a:stretch>
            <a:fillRect/>
          </a:stretch>
        </p:blipFill>
        <p:spPr>
          <a:xfrm>
            <a:off x="8559248" y="1295891"/>
            <a:ext cx="3366052" cy="2245130"/>
          </a:xfrm>
          <a:prstGeom prst="rect">
            <a:avLst/>
          </a:prstGeom>
        </p:spPr>
      </p:pic>
    </p:spTree>
    <p:extLst>
      <p:ext uri="{BB962C8B-B14F-4D97-AF65-F5344CB8AC3E}">
        <p14:creationId xmlns:p14="http://schemas.microsoft.com/office/powerpoint/2010/main" val="21532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a:stretch>
            <a:fillRect/>
          </a:stretch>
        </p:blipFill>
        <p:spPr>
          <a:xfrm>
            <a:off x="9844837" y="3429000"/>
            <a:ext cx="2347163" cy="1079086"/>
          </a:xfrm>
          <a:prstGeom prst="rect">
            <a:avLst/>
          </a:prstGeom>
        </p:spPr>
      </p:pic>
      <p:sp>
        <p:nvSpPr>
          <p:cNvPr id="13" name="Tekstvak 12">
            <a:extLst>
              <a:ext uri="{FF2B5EF4-FFF2-40B4-BE49-F238E27FC236}">
                <a16:creationId xmlns:a16="http://schemas.microsoft.com/office/drawing/2014/main" id="{0323CA14-FEFB-4E23-A716-64981A16F235}"/>
              </a:ext>
            </a:extLst>
          </p:cNvPr>
          <p:cNvSpPr txBox="1"/>
          <p:nvPr/>
        </p:nvSpPr>
        <p:spPr>
          <a:xfrm>
            <a:off x="838200" y="2067684"/>
            <a:ext cx="8120270" cy="3416320"/>
          </a:xfrm>
          <a:prstGeom prst="rect">
            <a:avLst/>
          </a:prstGeom>
          <a:noFill/>
        </p:spPr>
        <p:txBody>
          <a:bodyPr wrap="square" rtlCol="0">
            <a:spAutoFit/>
          </a:bodyPr>
          <a:lstStyle/>
          <a:p>
            <a:r>
              <a:rPr lang="nl-NL" sz="2400" dirty="0"/>
              <a:t>Klassieke vragen over bodemvruchtbaarheid</a:t>
            </a:r>
          </a:p>
          <a:p>
            <a:endParaRPr lang="nl-NL" sz="2400" dirty="0"/>
          </a:p>
          <a:p>
            <a:r>
              <a:rPr lang="nl-NL" sz="2400" dirty="0"/>
              <a:t>5. Wat zijn de milieukundige aspecten van zout in de bodem?</a:t>
            </a:r>
          </a:p>
          <a:p>
            <a:endParaRPr lang="nl-NL" sz="2400" dirty="0"/>
          </a:p>
          <a:p>
            <a:r>
              <a:rPr lang="nl-NL" sz="2400" i="1" dirty="0"/>
              <a:t>Veel planten kunnen overleven tot een saliniteit van circa 1000 à 2000 mg/l Boven deze waarde neemt bij veel soorten de groeisnelheid af en zijn de bladeren en wortelsysteem kleiner De meeste soortenplanten worden in het veld vaak niet meer waargenomen bij een saliniteit hoger dan 4000 mg/l</a:t>
            </a:r>
          </a:p>
        </p:txBody>
      </p:sp>
      <p:pic>
        <p:nvPicPr>
          <p:cNvPr id="8" name="Afbeelding 7">
            <a:extLst>
              <a:ext uri="{FF2B5EF4-FFF2-40B4-BE49-F238E27FC236}">
                <a16:creationId xmlns:a16="http://schemas.microsoft.com/office/drawing/2014/main" id="{D9A97A0F-22EE-4115-A4EC-E51714238A73}"/>
              </a:ext>
            </a:extLst>
          </p:cNvPr>
          <p:cNvPicPr>
            <a:picLocks noChangeAspect="1"/>
          </p:cNvPicPr>
          <p:nvPr/>
        </p:nvPicPr>
        <p:blipFill>
          <a:blip r:embed="rId3"/>
          <a:stretch>
            <a:fillRect/>
          </a:stretch>
        </p:blipFill>
        <p:spPr>
          <a:xfrm>
            <a:off x="543339" y="5420090"/>
            <a:ext cx="10810461" cy="1163272"/>
          </a:xfrm>
          <a:prstGeom prst="rect">
            <a:avLst/>
          </a:prstGeom>
        </p:spPr>
      </p:pic>
    </p:spTree>
    <p:extLst>
      <p:ext uri="{BB962C8B-B14F-4D97-AF65-F5344CB8AC3E}">
        <p14:creationId xmlns:p14="http://schemas.microsoft.com/office/powerpoint/2010/main" val="38359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10" name="Tijdelijke aanduiding voor inhoud 9">
            <a:extLst>
              <a:ext uri="{FF2B5EF4-FFF2-40B4-BE49-F238E27FC236}">
                <a16:creationId xmlns:a16="http://schemas.microsoft.com/office/drawing/2014/main" id="{2F1E21A0-4CF8-496C-B401-653C4B009A7E}"/>
              </a:ext>
            </a:extLst>
          </p:cNvPr>
          <p:cNvPicPr>
            <a:picLocks noGrp="1" noChangeAspect="1"/>
          </p:cNvPicPr>
          <p:nvPr>
            <p:ph idx="1"/>
          </p:nvPr>
        </p:nvPicPr>
        <p:blipFill>
          <a:blip r:embed="rId2"/>
          <a:stretch>
            <a:fillRect/>
          </a:stretch>
        </p:blipFill>
        <p:spPr>
          <a:xfrm>
            <a:off x="4605337" y="3663156"/>
            <a:ext cx="2981325" cy="676275"/>
          </a:xfrm>
          <a:prstGeom prst="rect">
            <a:avLst/>
          </a:prstGeom>
        </p:spPr>
      </p:pic>
      <p:pic>
        <p:nvPicPr>
          <p:cNvPr id="11" name="Afbeelding 10">
            <a:extLst>
              <a:ext uri="{FF2B5EF4-FFF2-40B4-BE49-F238E27FC236}">
                <a16:creationId xmlns:a16="http://schemas.microsoft.com/office/drawing/2014/main" id="{D051FB7E-BB84-486B-B10A-9697CB512E62}"/>
              </a:ext>
            </a:extLst>
          </p:cNvPr>
          <p:cNvPicPr>
            <a:picLocks noChangeAspect="1"/>
          </p:cNvPicPr>
          <p:nvPr/>
        </p:nvPicPr>
        <p:blipFill>
          <a:blip r:embed="rId3"/>
          <a:stretch>
            <a:fillRect/>
          </a:stretch>
        </p:blipFill>
        <p:spPr>
          <a:xfrm>
            <a:off x="5854149" y="2867378"/>
            <a:ext cx="4181352" cy="2407938"/>
          </a:xfrm>
          <a:prstGeom prst="rect">
            <a:avLst/>
          </a:prstGeom>
        </p:spPr>
      </p:pic>
      <p:pic>
        <p:nvPicPr>
          <p:cNvPr id="12" name="Afbeelding 11">
            <a:extLst>
              <a:ext uri="{FF2B5EF4-FFF2-40B4-BE49-F238E27FC236}">
                <a16:creationId xmlns:a16="http://schemas.microsoft.com/office/drawing/2014/main" id="{E12B5151-7889-474F-8806-9631B1179F7D}"/>
              </a:ext>
            </a:extLst>
          </p:cNvPr>
          <p:cNvPicPr>
            <a:picLocks noChangeAspect="1"/>
          </p:cNvPicPr>
          <p:nvPr/>
        </p:nvPicPr>
        <p:blipFill>
          <a:blip r:embed="rId4"/>
          <a:stretch>
            <a:fillRect/>
          </a:stretch>
        </p:blipFill>
        <p:spPr>
          <a:xfrm>
            <a:off x="783405" y="2770758"/>
            <a:ext cx="4902995" cy="2614374"/>
          </a:xfrm>
          <a:prstGeom prst="rect">
            <a:avLst/>
          </a:prstGeom>
        </p:spPr>
      </p:pic>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Tree>
    <p:extLst>
      <p:ext uri="{BB962C8B-B14F-4D97-AF65-F5344CB8AC3E}">
        <p14:creationId xmlns:p14="http://schemas.microsoft.com/office/powerpoint/2010/main" val="33244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4" name="Rechthoek 3">
            <a:extLst>
              <a:ext uri="{FF2B5EF4-FFF2-40B4-BE49-F238E27FC236}">
                <a16:creationId xmlns:a16="http://schemas.microsoft.com/office/drawing/2014/main" id="{27B8CEEA-E9C0-4600-AD3B-A4F5C55D5106}"/>
              </a:ext>
            </a:extLst>
          </p:cNvPr>
          <p:cNvSpPr/>
          <p:nvPr/>
        </p:nvSpPr>
        <p:spPr>
          <a:xfrm>
            <a:off x="838200" y="2252163"/>
            <a:ext cx="8606278" cy="2308324"/>
          </a:xfrm>
          <a:prstGeom prst="rect">
            <a:avLst/>
          </a:prstGeom>
        </p:spPr>
        <p:txBody>
          <a:bodyPr wrap="square">
            <a:spAutoFit/>
          </a:bodyPr>
          <a:lstStyle/>
          <a:p>
            <a:r>
              <a:rPr lang="nl-NL" sz="2400" dirty="0"/>
              <a:t>Er zijn in de afgelopen jaren diverse initiatieven geweest voor zouttolerante en zilte teelten, dan wel zilte aquacultuur. </a:t>
            </a:r>
          </a:p>
          <a:p>
            <a:r>
              <a:rPr lang="nl-NL" sz="2400" dirty="0"/>
              <a:t>Het betreft over het algemeen wetenschappelijk praktijkonderzoek of lokale initiatieven van een individuele ondernemer.</a:t>
            </a:r>
          </a:p>
          <a:p>
            <a:r>
              <a:rPr lang="nl-NL" sz="2400" dirty="0"/>
              <a:t>Het is vaak pionieren, proberen en uitvinden om te concluderen of iets wel of niet lukt.</a:t>
            </a:r>
          </a:p>
        </p:txBody>
      </p:sp>
      <p:pic>
        <p:nvPicPr>
          <p:cNvPr id="6" name="Afbeelding 5">
            <a:extLst>
              <a:ext uri="{FF2B5EF4-FFF2-40B4-BE49-F238E27FC236}">
                <a16:creationId xmlns:a16="http://schemas.microsoft.com/office/drawing/2014/main" id="{E11CD8E7-F440-45FE-ABE6-D7FC177835FA}"/>
              </a:ext>
            </a:extLst>
          </p:cNvPr>
          <p:cNvPicPr>
            <a:picLocks noChangeAspect="1"/>
          </p:cNvPicPr>
          <p:nvPr/>
        </p:nvPicPr>
        <p:blipFill>
          <a:blip r:embed="rId3"/>
          <a:stretch>
            <a:fillRect/>
          </a:stretch>
        </p:blipFill>
        <p:spPr>
          <a:xfrm>
            <a:off x="2392845" y="4759325"/>
            <a:ext cx="6134100" cy="1733550"/>
          </a:xfrm>
          <a:prstGeom prst="rect">
            <a:avLst/>
          </a:prstGeom>
        </p:spPr>
      </p:pic>
    </p:spTree>
    <p:extLst>
      <p:ext uri="{BB962C8B-B14F-4D97-AF65-F5344CB8AC3E}">
        <p14:creationId xmlns:p14="http://schemas.microsoft.com/office/powerpoint/2010/main" val="392741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DC123DE3-F9CC-4E1E-B74C-299ECE3C5681}"/>
              </a:ext>
            </a:extLst>
          </p:cNvPr>
          <p:cNvSpPr>
            <a:spLocks noGrp="1"/>
          </p:cNvSpPr>
          <p:nvPr>
            <p:ph idx="1"/>
          </p:nvPr>
        </p:nvSpPr>
        <p:spPr>
          <a:xfrm>
            <a:off x="838200" y="2141537"/>
            <a:ext cx="10273749" cy="4351338"/>
          </a:xfrm>
        </p:spPr>
        <p:txBody>
          <a:bodyPr>
            <a:normAutofit/>
          </a:bodyPr>
          <a:lstStyle/>
          <a:p>
            <a:pPr marL="0" indent="0">
              <a:buNone/>
            </a:pPr>
            <a:endParaRPr lang="nl-NL" sz="2400" dirty="0"/>
          </a:p>
          <a:p>
            <a:pPr marL="0" indent="0">
              <a:buNone/>
            </a:pPr>
            <a:r>
              <a:rPr lang="nl-NL" sz="2400" dirty="0"/>
              <a:t>Waarom bedreigt verzilting de voedselzekerheid?</a:t>
            </a:r>
          </a:p>
          <a:p>
            <a:pPr marL="0" indent="0">
              <a:buNone/>
            </a:pPr>
            <a:r>
              <a:rPr lang="nl-NL" sz="2400" dirty="0"/>
              <a:t>Op dit moment schat de Voedsel- en Landbouworganisatie van de Verenigde Naties (FAO) dat zo’n 33 procent van alle geïrrigeerde landbouwgrond ter wereld door zout is aangetast. </a:t>
            </a:r>
          </a:p>
          <a:p>
            <a:pPr marL="0" indent="0">
              <a:buNone/>
            </a:pPr>
            <a:r>
              <a:rPr lang="nl-NL" sz="2400" dirty="0"/>
              <a:t>Naar verwachting zal dit in 2050 zijn toegenomen tot 50 procent. </a:t>
            </a:r>
          </a:p>
          <a:p>
            <a:pPr marL="0" indent="0">
              <a:buNone/>
            </a:pPr>
            <a:r>
              <a:rPr lang="nl-NL" sz="2400" dirty="0"/>
              <a:t>Verzilting vindt overal plaats, vooral in droge tot matig droge gebieden. Koplopers zijn Azië, Noord-Afrika, het Midden-Oosten en Australië. In het algemeen geldt dat naarmate de verzilting van grond en water toeneemt, de bodemproductiviteit en de gewasopbrengsten afnemen. Totdat de doorzouting zo sterk wordt dat het land niet meer voor voedselproductie gebruikt kan worden.</a:t>
            </a:r>
          </a:p>
        </p:txBody>
      </p:sp>
      <p:pic>
        <p:nvPicPr>
          <p:cNvPr id="4" name="Afbeelding 3">
            <a:extLst>
              <a:ext uri="{FF2B5EF4-FFF2-40B4-BE49-F238E27FC236}">
                <a16:creationId xmlns:a16="http://schemas.microsoft.com/office/drawing/2014/main" id="{40499828-1E6C-43F3-8891-DD19BEF9B9E0}"/>
              </a:ext>
            </a:extLst>
          </p:cNvPr>
          <p:cNvPicPr>
            <a:picLocks noChangeAspect="1"/>
          </p:cNvPicPr>
          <p:nvPr/>
        </p:nvPicPr>
        <p:blipFill>
          <a:blip r:embed="rId3"/>
          <a:stretch>
            <a:fillRect/>
          </a:stretch>
        </p:blipFill>
        <p:spPr>
          <a:xfrm>
            <a:off x="9006636" y="1189796"/>
            <a:ext cx="1944061" cy="1966153"/>
          </a:xfrm>
          <a:prstGeom prst="rect">
            <a:avLst/>
          </a:prstGeom>
        </p:spPr>
      </p:pic>
    </p:spTree>
    <p:extLst>
      <p:ext uri="{BB962C8B-B14F-4D97-AF65-F5344CB8AC3E}">
        <p14:creationId xmlns:p14="http://schemas.microsoft.com/office/powerpoint/2010/main" val="325560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7E5D8BEE-F830-4DC2-AC3C-C6DF206C6130}"/>
              </a:ext>
            </a:extLst>
          </p:cNvPr>
          <p:cNvSpPr>
            <a:spLocks noGrp="1"/>
          </p:cNvSpPr>
          <p:nvPr>
            <p:ph idx="1"/>
          </p:nvPr>
        </p:nvSpPr>
        <p:spPr>
          <a:xfrm>
            <a:off x="838200" y="2232024"/>
            <a:ext cx="10515600" cy="4351338"/>
          </a:xfrm>
        </p:spPr>
        <p:txBody>
          <a:bodyPr>
            <a:normAutofit/>
          </a:bodyPr>
          <a:lstStyle/>
          <a:p>
            <a:pPr marL="0" indent="0">
              <a:buNone/>
            </a:pPr>
            <a:r>
              <a:rPr lang="nl-NL" sz="2400" dirty="0"/>
              <a:t>Hoe kan zilte landbouw bijdragen aan de oplossing?</a:t>
            </a:r>
          </a:p>
          <a:p>
            <a:pPr marL="0" indent="0">
              <a:buNone/>
            </a:pPr>
            <a:r>
              <a:rPr lang="nl-NL" sz="2400" dirty="0"/>
              <a:t>In plaats van te proberen de zoutconcentratie in de bodem te verminderen, biedt zilte landbouw juist manieren om de door zout aangetaste bodems te gebruiken of te hergebruiken voor landbouw. </a:t>
            </a:r>
          </a:p>
          <a:p>
            <a:pPr marL="0" indent="0">
              <a:buNone/>
            </a:pPr>
            <a:r>
              <a:rPr lang="nl-NL" sz="2400" dirty="0"/>
              <a:t>Het is dan wel zaak om de zoutconcentratie in de bodem stabiel te houden.</a:t>
            </a:r>
          </a:p>
          <a:p>
            <a:pPr marL="0" indent="0">
              <a:buNone/>
            </a:pPr>
            <a:r>
              <a:rPr lang="nl-NL" sz="2400" dirty="0"/>
              <a:t>Dat kan met een goed drainagesysteem en door slimmer te irrigeren in frequentie, hoeveelheid en manier: aan de wortel en niet op het blad. </a:t>
            </a:r>
          </a:p>
          <a:p>
            <a:pPr marL="0" indent="0">
              <a:buNone/>
            </a:pPr>
            <a:r>
              <a:rPr lang="nl-NL" sz="2400" dirty="0"/>
              <a:t>Vervolgens moet je de juiste gewassen en rassen kiezen. Het zoutgehalte van de grond bepaalt de keuze voor het gewas of ras.</a:t>
            </a:r>
          </a:p>
        </p:txBody>
      </p:sp>
    </p:spTree>
    <p:extLst>
      <p:ext uri="{BB962C8B-B14F-4D97-AF65-F5344CB8AC3E}">
        <p14:creationId xmlns:p14="http://schemas.microsoft.com/office/powerpoint/2010/main" val="420291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7E5D8BEE-F830-4DC2-AC3C-C6DF206C6130}"/>
              </a:ext>
            </a:extLst>
          </p:cNvPr>
          <p:cNvSpPr>
            <a:spLocks noGrp="1"/>
          </p:cNvSpPr>
          <p:nvPr>
            <p:ph idx="1"/>
          </p:nvPr>
        </p:nvSpPr>
        <p:spPr>
          <a:xfrm>
            <a:off x="838200" y="2232024"/>
            <a:ext cx="10515600" cy="4351338"/>
          </a:xfrm>
        </p:spPr>
        <p:txBody>
          <a:bodyPr>
            <a:noAutofit/>
          </a:bodyPr>
          <a:lstStyle/>
          <a:p>
            <a:pPr marL="0" indent="0">
              <a:buNone/>
            </a:pPr>
            <a:r>
              <a:rPr lang="nl-NL" sz="2400" dirty="0"/>
              <a:t>Hoe kun je zout uitloggen?</a:t>
            </a:r>
          </a:p>
          <a:p>
            <a:pPr marL="0" indent="0">
              <a:buNone/>
            </a:pPr>
            <a:r>
              <a:rPr lang="nl-NL" sz="2400" dirty="0"/>
              <a:t>Om overmatige ophoping van zout in de wortelzone te voorkomen, moet meer irrigatiewater (of regen) worden toegediend dan nodig is voor de verdamping van het gewas. </a:t>
            </a:r>
          </a:p>
          <a:p>
            <a:pPr marL="0" indent="0">
              <a:buNone/>
            </a:pPr>
            <a:r>
              <a:rPr lang="nl-NL" sz="2400" dirty="0"/>
              <a:t>De uitloging kan worden getimed om vooraf te gaan aan de                                kritieke groeifasen waarin stress moet worden voorkomen. </a:t>
            </a:r>
          </a:p>
          <a:p>
            <a:pPr marL="0" indent="0">
              <a:buNone/>
            </a:pPr>
            <a:r>
              <a:rPr lang="nl-NL" sz="2400" dirty="0"/>
              <a:t>Dit kan worden getimed door middel van irrigatie tijdens droge seizoenen. Uitloging in tijden van lage </a:t>
            </a:r>
            <a:r>
              <a:rPr lang="nl-NL" sz="2400" dirty="0" err="1"/>
              <a:t>evapotranspiratie</a:t>
            </a:r>
            <a:r>
              <a:rPr lang="nl-NL" sz="2400" dirty="0"/>
              <a:t>-eisen is efficiënter, bijvoorbeeld 's nachts, bij hoge luchtvochtigheid, bij koeler weer of buiten het teeltseizoen.</a:t>
            </a:r>
          </a:p>
          <a:p>
            <a:pPr marL="0" indent="0">
              <a:buNone/>
            </a:pPr>
            <a:r>
              <a:rPr lang="nl-NL" sz="2400" dirty="0"/>
              <a:t>Uitloging is alleen effectief wanneer zoute drainagewater wordt afgevoerd maar men moet vermijden om andere teeltgebieden stroomafwaarts te verontreinigen).</a:t>
            </a:r>
          </a:p>
        </p:txBody>
      </p:sp>
      <p:pic>
        <p:nvPicPr>
          <p:cNvPr id="4" name="Afbeelding 3">
            <a:extLst>
              <a:ext uri="{FF2B5EF4-FFF2-40B4-BE49-F238E27FC236}">
                <a16:creationId xmlns:a16="http://schemas.microsoft.com/office/drawing/2014/main" id="{1F2DBE6E-1635-4C11-A34B-A1D0FA6B7FD7}"/>
              </a:ext>
            </a:extLst>
          </p:cNvPr>
          <p:cNvPicPr>
            <a:picLocks noChangeAspect="1"/>
          </p:cNvPicPr>
          <p:nvPr/>
        </p:nvPicPr>
        <p:blipFill>
          <a:blip r:embed="rId3"/>
          <a:stretch>
            <a:fillRect/>
          </a:stretch>
        </p:blipFill>
        <p:spPr>
          <a:xfrm>
            <a:off x="8388941" y="1128166"/>
            <a:ext cx="3492776" cy="1586708"/>
          </a:xfrm>
          <a:prstGeom prst="rect">
            <a:avLst/>
          </a:prstGeom>
        </p:spPr>
      </p:pic>
    </p:spTree>
    <p:extLst>
      <p:ext uri="{BB962C8B-B14F-4D97-AF65-F5344CB8AC3E}">
        <p14:creationId xmlns:p14="http://schemas.microsoft.com/office/powerpoint/2010/main" val="399931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C5B10CA6-9173-49DE-8AB6-10A752251A29}"/>
              </a:ext>
            </a:extLst>
          </p:cNvPr>
          <p:cNvSpPr>
            <a:spLocks noGrp="1"/>
          </p:cNvSpPr>
          <p:nvPr>
            <p:ph idx="1"/>
          </p:nvPr>
        </p:nvSpPr>
        <p:spPr>
          <a:xfrm>
            <a:off x="838200" y="2332417"/>
            <a:ext cx="10007600" cy="4351338"/>
          </a:xfrm>
        </p:spPr>
        <p:txBody>
          <a:bodyPr>
            <a:normAutofit/>
          </a:bodyPr>
          <a:lstStyle/>
          <a:p>
            <a:pPr marL="0" indent="0">
              <a:buNone/>
            </a:pPr>
            <a:r>
              <a:rPr lang="nl-NL" sz="2400" dirty="0"/>
              <a:t>De zilte in Nederland teelt vindt overwegend plaats op zavel- kleigronden die matig tot slecht om kunnen gaan met zilte omstandigheden. </a:t>
            </a:r>
          </a:p>
          <a:p>
            <a:pPr marL="0" indent="0">
              <a:buNone/>
            </a:pPr>
            <a:r>
              <a:rPr lang="nl-NL" sz="2400" dirty="0"/>
              <a:t>Een hoog natriumgehalte (naast chloride het belangrijkste bestanddeel van zeewater) in de bodem bemoeilijkt de bewerkbaarheid van het land en verlaagt de draagkracht (de bodemstructuur verslechterd). </a:t>
            </a:r>
          </a:p>
          <a:p>
            <a:pPr marL="0" indent="0">
              <a:buNone/>
            </a:pPr>
            <a:r>
              <a:rPr lang="nl-NL" sz="2400" dirty="0"/>
              <a:t>Hoe met deze omstandigheden om moet worden gegaan staat nog in de kinderschoenen. </a:t>
            </a:r>
          </a:p>
        </p:txBody>
      </p:sp>
      <p:pic>
        <p:nvPicPr>
          <p:cNvPr id="4" name="Afbeelding 3">
            <a:extLst>
              <a:ext uri="{FF2B5EF4-FFF2-40B4-BE49-F238E27FC236}">
                <a16:creationId xmlns:a16="http://schemas.microsoft.com/office/drawing/2014/main" id="{C8C509C9-B00E-4D60-AD86-E03EA1DF806E}"/>
              </a:ext>
            </a:extLst>
          </p:cNvPr>
          <p:cNvPicPr>
            <a:picLocks noChangeAspect="1"/>
          </p:cNvPicPr>
          <p:nvPr/>
        </p:nvPicPr>
        <p:blipFill>
          <a:blip r:embed="rId3"/>
          <a:stretch>
            <a:fillRect/>
          </a:stretch>
        </p:blipFill>
        <p:spPr>
          <a:xfrm>
            <a:off x="3510610" y="4859639"/>
            <a:ext cx="5170780" cy="1824116"/>
          </a:xfrm>
          <a:prstGeom prst="rect">
            <a:avLst/>
          </a:prstGeom>
        </p:spPr>
      </p:pic>
    </p:spTree>
    <p:extLst>
      <p:ext uri="{BB962C8B-B14F-4D97-AF65-F5344CB8AC3E}">
        <p14:creationId xmlns:p14="http://schemas.microsoft.com/office/powerpoint/2010/main" val="366295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67" y="896970"/>
            <a:ext cx="4410075" cy="1038225"/>
          </a:xfrm>
          <a:prstGeom prst="rect">
            <a:avLst/>
          </a:prstGeom>
        </p:spPr>
      </p:pic>
      <p:pic>
        <p:nvPicPr>
          <p:cNvPr id="6" name="Afbeelding 5">
            <a:extLst>
              <a:ext uri="{FF2B5EF4-FFF2-40B4-BE49-F238E27FC236}">
                <a16:creationId xmlns:a16="http://schemas.microsoft.com/office/drawing/2014/main" id="{E73D414B-356C-4F2F-8D7D-1BEDB76B3F03}"/>
              </a:ext>
            </a:extLst>
          </p:cNvPr>
          <p:cNvPicPr>
            <a:picLocks noChangeAspect="1"/>
          </p:cNvPicPr>
          <p:nvPr/>
        </p:nvPicPr>
        <p:blipFill>
          <a:blip r:embed="rId3"/>
          <a:stretch>
            <a:fillRect/>
          </a:stretch>
        </p:blipFill>
        <p:spPr>
          <a:xfrm>
            <a:off x="8352263" y="812801"/>
            <a:ext cx="2743200" cy="2743200"/>
          </a:xfrm>
          <a:prstGeom prst="rect">
            <a:avLst/>
          </a:prstGeom>
        </p:spPr>
      </p:pic>
      <p:sp>
        <p:nvSpPr>
          <p:cNvPr id="3" name="Rechthoek 2">
            <a:extLst>
              <a:ext uri="{FF2B5EF4-FFF2-40B4-BE49-F238E27FC236}">
                <a16:creationId xmlns:a16="http://schemas.microsoft.com/office/drawing/2014/main" id="{EF466A06-4691-4E74-9B0E-80BB6916B642}"/>
              </a:ext>
            </a:extLst>
          </p:cNvPr>
          <p:cNvSpPr/>
          <p:nvPr/>
        </p:nvSpPr>
        <p:spPr>
          <a:xfrm>
            <a:off x="5734302" y="812801"/>
            <a:ext cx="2617961" cy="1015663"/>
          </a:xfrm>
          <a:prstGeom prst="rect">
            <a:avLst/>
          </a:prstGeom>
        </p:spPr>
        <p:txBody>
          <a:bodyPr wrap="none">
            <a:spAutoFit/>
          </a:bodyPr>
          <a:lstStyle/>
          <a:p>
            <a:r>
              <a:rPr lang="nl-NL" sz="6000" dirty="0">
                <a:solidFill>
                  <a:prstClr val="black"/>
                </a:solidFill>
                <a:latin typeface="Calibri Light" panose="020F0302020204030204"/>
                <a:ea typeface="+mj-ea"/>
                <a:cs typeface="+mj-cs"/>
              </a:rPr>
              <a:t>pH &amp; </a:t>
            </a:r>
            <a:r>
              <a:rPr lang="nl-NL" sz="6000" dirty="0" err="1">
                <a:solidFill>
                  <a:prstClr val="black"/>
                </a:solidFill>
                <a:latin typeface="Calibri Light" panose="020F0302020204030204"/>
                <a:ea typeface="+mj-ea"/>
                <a:cs typeface="+mj-cs"/>
              </a:rPr>
              <a:t>Ec</a:t>
            </a:r>
            <a:endParaRPr lang="nl-NL" dirty="0"/>
          </a:p>
        </p:txBody>
      </p:sp>
      <p:sp>
        <p:nvSpPr>
          <p:cNvPr id="4" name="Tekstvak 3">
            <a:extLst>
              <a:ext uri="{FF2B5EF4-FFF2-40B4-BE49-F238E27FC236}">
                <a16:creationId xmlns:a16="http://schemas.microsoft.com/office/drawing/2014/main" id="{B7FBE979-D635-4050-AF8D-3152E81EF70A}"/>
              </a:ext>
            </a:extLst>
          </p:cNvPr>
          <p:cNvSpPr txBox="1"/>
          <p:nvPr/>
        </p:nvSpPr>
        <p:spPr>
          <a:xfrm>
            <a:off x="970671" y="2686929"/>
            <a:ext cx="7381592" cy="2585323"/>
          </a:xfrm>
          <a:prstGeom prst="rect">
            <a:avLst/>
          </a:prstGeom>
          <a:noFill/>
        </p:spPr>
        <p:txBody>
          <a:bodyPr wrap="square" rtlCol="0">
            <a:spAutoFit/>
          </a:bodyPr>
          <a:lstStyle/>
          <a:p>
            <a:r>
              <a:rPr lang="nl-NL" sz="2400" dirty="0"/>
              <a:t>Les 1 Terugblik</a:t>
            </a:r>
          </a:p>
          <a:p>
            <a:r>
              <a:rPr lang="nl-NL" sz="2400" dirty="0"/>
              <a:t>Les 2 pH in substraten</a:t>
            </a:r>
          </a:p>
          <a:p>
            <a:r>
              <a:rPr lang="nl-NL" sz="2400" dirty="0"/>
              <a:t>Les 3 pH Bodem en Bemesting</a:t>
            </a:r>
          </a:p>
          <a:p>
            <a:r>
              <a:rPr lang="nl-NL" sz="2400" dirty="0"/>
              <a:t>Les  4 </a:t>
            </a:r>
            <a:r>
              <a:rPr lang="nl-NL" sz="2400" dirty="0" err="1"/>
              <a:t>Ec</a:t>
            </a:r>
            <a:r>
              <a:rPr lang="nl-NL" sz="2400" dirty="0"/>
              <a:t> en wortel milieu </a:t>
            </a:r>
          </a:p>
          <a:p>
            <a:r>
              <a:rPr lang="nl-NL" sz="2400" dirty="0"/>
              <a:t>Les  5 </a:t>
            </a:r>
            <a:r>
              <a:rPr lang="nl-NL" sz="2400" dirty="0" err="1"/>
              <a:t>Ec</a:t>
            </a:r>
            <a:r>
              <a:rPr lang="nl-NL" sz="2400" dirty="0"/>
              <a:t> en verzilting</a:t>
            </a:r>
          </a:p>
          <a:p>
            <a:r>
              <a:rPr lang="nl-NL" sz="2400" dirty="0"/>
              <a:t>Les  7 Toets</a:t>
            </a:r>
          </a:p>
          <a:p>
            <a:endParaRPr lang="nl-NL" dirty="0"/>
          </a:p>
        </p:txBody>
      </p:sp>
    </p:spTree>
    <p:extLst>
      <p:ext uri="{BB962C8B-B14F-4D97-AF65-F5344CB8AC3E}">
        <p14:creationId xmlns:p14="http://schemas.microsoft.com/office/powerpoint/2010/main" val="347631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99DF1C54-3DF0-4A52-94A9-2F54E843613D}"/>
              </a:ext>
            </a:extLst>
          </p:cNvPr>
          <p:cNvSpPr>
            <a:spLocks noGrp="1"/>
          </p:cNvSpPr>
          <p:nvPr>
            <p:ph idx="1"/>
          </p:nvPr>
        </p:nvSpPr>
        <p:spPr>
          <a:xfrm>
            <a:off x="397933" y="2529979"/>
            <a:ext cx="10515600" cy="4351338"/>
          </a:xfrm>
        </p:spPr>
        <p:txBody>
          <a:bodyPr>
            <a:normAutofit/>
          </a:bodyPr>
          <a:lstStyle/>
          <a:p>
            <a:pPr marL="0" indent="0">
              <a:buNone/>
            </a:pPr>
            <a:r>
              <a:rPr lang="nl-NL" sz="2400" dirty="0"/>
              <a:t>De toenemende bewustwording van landbouwbouwers dat verzilting en perceelmanagement niet zonder elkaar kunnen, is een belangrijke ontwikkeling. </a:t>
            </a:r>
          </a:p>
          <a:p>
            <a:pPr marL="0" indent="0">
              <a:buNone/>
            </a:pPr>
            <a:r>
              <a:rPr lang="nl-NL" sz="2400" dirty="0"/>
              <a:t>Telen onder zowel zilte(re) omstandigheden vraagt wellicht om veel gedifferentieerder teeltplannen dan nu logisch lijkt. </a:t>
            </a:r>
          </a:p>
          <a:p>
            <a:pPr marL="0" indent="0">
              <a:buNone/>
            </a:pPr>
            <a:r>
              <a:rPr lang="nl-NL" sz="2400" dirty="0"/>
              <a:t>Terugkijken naar het verleden waarin met meer gewassen is gewerkt, lijkt verstandig. </a:t>
            </a:r>
          </a:p>
          <a:p>
            <a:pPr marL="0" indent="0">
              <a:buNone/>
            </a:pPr>
            <a:r>
              <a:rPr lang="nl-NL" sz="2400" dirty="0"/>
              <a:t>Maar ook een toenemend inzicht in de mogelijkheden die zouttolerante gewassen in zich dragen, lijkt onontbeerlijk.</a:t>
            </a:r>
          </a:p>
        </p:txBody>
      </p:sp>
    </p:spTree>
    <p:extLst>
      <p:ext uri="{BB962C8B-B14F-4D97-AF65-F5344CB8AC3E}">
        <p14:creationId xmlns:p14="http://schemas.microsoft.com/office/powerpoint/2010/main" val="24198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F8474755-8B13-4C67-B39A-8E4AED778F74}"/>
              </a:ext>
            </a:extLst>
          </p:cNvPr>
          <p:cNvSpPr>
            <a:spLocks noGrp="1"/>
          </p:cNvSpPr>
          <p:nvPr>
            <p:ph idx="1"/>
          </p:nvPr>
        </p:nvSpPr>
        <p:spPr>
          <a:xfrm>
            <a:off x="838200" y="2232024"/>
            <a:ext cx="10515600" cy="4351338"/>
          </a:xfrm>
        </p:spPr>
        <p:txBody>
          <a:bodyPr>
            <a:normAutofit/>
          </a:bodyPr>
          <a:lstStyle/>
          <a:p>
            <a:pPr marL="0" indent="0">
              <a:buNone/>
            </a:pPr>
            <a:r>
              <a:rPr lang="nl-NL" sz="2400" dirty="0"/>
              <a:t>Ontwikkelstadium Groente gewassen</a:t>
            </a:r>
          </a:p>
          <a:p>
            <a:pPr marL="0" indent="0">
              <a:buNone/>
            </a:pPr>
            <a:r>
              <a:rPr lang="nl-NL" sz="2400" dirty="0"/>
              <a:t>De identificatie van zouttolerante groentegewassen is reeds enkele jaren onderweg. </a:t>
            </a:r>
          </a:p>
          <a:p>
            <a:pPr marL="0" indent="0">
              <a:buNone/>
            </a:pPr>
            <a:r>
              <a:rPr lang="nl-NL" sz="2400" dirty="0"/>
              <a:t>Verschillende soorten en rassen zijn geïdentificeerd. Verschillende groentegewassen zijn matig tot aanzienlijk zouttolerant                                                          en leveren productie onder zilte omstandigheden ,waaronder wortelen en koolgewassen (</a:t>
            </a:r>
            <a:r>
              <a:rPr lang="nl-NL" sz="2400" dirty="0" err="1"/>
              <a:t>brassica</a:t>
            </a:r>
            <a:r>
              <a:rPr lang="nl-NL" sz="2400" dirty="0"/>
              <a:t> familie), zoals broccoli, bloemkool en witte kool.</a:t>
            </a:r>
          </a:p>
          <a:p>
            <a:pPr marL="0" indent="0">
              <a:buNone/>
            </a:pPr>
            <a:r>
              <a:rPr lang="nl-NL" sz="2400" dirty="0"/>
              <a:t>Er wordt nu nagedacht of (door-)ontwikkeling, door bijvoorbeeld veredeling, noodzakelijk is.</a:t>
            </a:r>
          </a:p>
        </p:txBody>
      </p:sp>
      <p:pic>
        <p:nvPicPr>
          <p:cNvPr id="4" name="Afbeelding 3">
            <a:extLst>
              <a:ext uri="{FF2B5EF4-FFF2-40B4-BE49-F238E27FC236}">
                <a16:creationId xmlns:a16="http://schemas.microsoft.com/office/drawing/2014/main" id="{455BEF70-1C44-46CA-A098-1FC743B76626}"/>
              </a:ext>
            </a:extLst>
          </p:cNvPr>
          <p:cNvPicPr>
            <a:picLocks noChangeAspect="1"/>
          </p:cNvPicPr>
          <p:nvPr/>
        </p:nvPicPr>
        <p:blipFill>
          <a:blip r:embed="rId3"/>
          <a:stretch>
            <a:fillRect/>
          </a:stretch>
        </p:blipFill>
        <p:spPr>
          <a:xfrm>
            <a:off x="7979878" y="1078558"/>
            <a:ext cx="2714625" cy="1685925"/>
          </a:xfrm>
          <a:prstGeom prst="rect">
            <a:avLst/>
          </a:prstGeom>
        </p:spPr>
      </p:pic>
    </p:spTree>
    <p:extLst>
      <p:ext uri="{BB962C8B-B14F-4D97-AF65-F5344CB8AC3E}">
        <p14:creationId xmlns:p14="http://schemas.microsoft.com/office/powerpoint/2010/main" val="189386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pic>
        <p:nvPicPr>
          <p:cNvPr id="13" name="Tijdelijke aanduiding voor inhoud 12">
            <a:extLst>
              <a:ext uri="{FF2B5EF4-FFF2-40B4-BE49-F238E27FC236}">
                <a16:creationId xmlns:a16="http://schemas.microsoft.com/office/drawing/2014/main" id="{E5C0B5EA-A594-408D-B451-F14B37BE12D3}"/>
              </a:ext>
            </a:extLst>
          </p:cNvPr>
          <p:cNvPicPr>
            <a:picLocks noGrp="1" noChangeAspect="1"/>
          </p:cNvPicPr>
          <p:nvPr>
            <p:ph idx="1"/>
          </p:nvPr>
        </p:nvPicPr>
        <p:blipFill>
          <a:blip r:embed="rId3"/>
          <a:stretch>
            <a:fillRect/>
          </a:stretch>
        </p:blipFill>
        <p:spPr>
          <a:xfrm>
            <a:off x="1652716" y="2188795"/>
            <a:ext cx="5673932" cy="3191587"/>
          </a:xfrm>
          <a:prstGeom prst="rect">
            <a:avLst/>
          </a:prstGeom>
        </p:spPr>
      </p:pic>
      <p:sp>
        <p:nvSpPr>
          <p:cNvPr id="6" name="Tekstvak 5">
            <a:extLst>
              <a:ext uri="{FF2B5EF4-FFF2-40B4-BE49-F238E27FC236}">
                <a16:creationId xmlns:a16="http://schemas.microsoft.com/office/drawing/2014/main" id="{B869393F-79D4-4FF9-9137-F581E315A514}"/>
              </a:ext>
            </a:extLst>
          </p:cNvPr>
          <p:cNvSpPr txBox="1"/>
          <p:nvPr/>
        </p:nvSpPr>
        <p:spPr>
          <a:xfrm>
            <a:off x="1652716" y="5618922"/>
            <a:ext cx="7345510" cy="461665"/>
          </a:xfrm>
          <a:prstGeom prst="rect">
            <a:avLst/>
          </a:prstGeom>
          <a:noFill/>
        </p:spPr>
        <p:txBody>
          <a:bodyPr wrap="square" rtlCol="0">
            <a:spAutoFit/>
          </a:bodyPr>
          <a:lstStyle/>
          <a:p>
            <a:r>
              <a:rPr lang="nl-NL" sz="2400" dirty="0"/>
              <a:t>Proeven met koolsoorten</a:t>
            </a:r>
          </a:p>
        </p:txBody>
      </p:sp>
    </p:spTree>
    <p:extLst>
      <p:ext uri="{BB962C8B-B14F-4D97-AF65-F5344CB8AC3E}">
        <p14:creationId xmlns:p14="http://schemas.microsoft.com/office/powerpoint/2010/main" val="350426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B28A3374-D337-4ED7-ADA1-BEA63C0DFA06}"/>
              </a:ext>
            </a:extLst>
          </p:cNvPr>
          <p:cNvSpPr>
            <a:spLocks noGrp="1"/>
          </p:cNvSpPr>
          <p:nvPr>
            <p:ph idx="1"/>
          </p:nvPr>
        </p:nvSpPr>
        <p:spPr>
          <a:xfrm>
            <a:off x="838200" y="2152353"/>
            <a:ext cx="10515600" cy="4351338"/>
          </a:xfrm>
        </p:spPr>
        <p:txBody>
          <a:bodyPr>
            <a:normAutofit lnSpcReduction="10000"/>
          </a:bodyPr>
          <a:lstStyle/>
          <a:p>
            <a:pPr marL="0" indent="0">
              <a:buNone/>
            </a:pPr>
            <a:r>
              <a:rPr lang="nl-NL" sz="2400" dirty="0"/>
              <a:t>Randvoorwaarden Groente</a:t>
            </a:r>
          </a:p>
          <a:p>
            <a:pPr marL="0" indent="0">
              <a:buNone/>
            </a:pPr>
            <a:r>
              <a:rPr lang="nl-NL" sz="2400" dirty="0"/>
              <a:t>Uit de initiatieven zijn voornamelijk gewassen gekomen die onder brakke tot gemiddelde zoutgehalten produceren. Groentegewassen met een hoge zouttolerantie zijn tot op heden nog niet geïdentificeerd, waardoor de toepasbaarheid zich beperkt tot de teelt in gebieden met brak water. </a:t>
            </a:r>
          </a:p>
          <a:p>
            <a:pPr marL="0" indent="0">
              <a:buNone/>
            </a:pPr>
            <a:endParaRPr lang="nl-NL" sz="2400" dirty="0"/>
          </a:p>
          <a:p>
            <a:pPr marL="0" indent="0">
              <a:buNone/>
            </a:pPr>
            <a:r>
              <a:rPr lang="nl-NL" sz="2400" dirty="0"/>
              <a:t>Voor de meeste groentegewassen is een diep </a:t>
            </a:r>
            <a:r>
              <a:rPr lang="nl-NL" sz="2400" dirty="0" err="1"/>
              <a:t>bewortelbare</a:t>
            </a:r>
            <a:r>
              <a:rPr lang="nl-NL" sz="2400" dirty="0"/>
              <a:t> ondergrond nodig en een lichte bouwvoor waarin geen of beperkte kluitvorming op treedt. </a:t>
            </a:r>
          </a:p>
          <a:p>
            <a:pPr marL="0" indent="0">
              <a:buNone/>
            </a:pPr>
            <a:r>
              <a:rPr lang="nl-NL" sz="2400" dirty="0"/>
              <a:t>Wanneer groentegewassen geteeld worden op te zware ondergronden, neemt de kans op misvorming bij knol- en wortelgewassen toe. Dit betekent dat er voor toepassing in de Noordelijke kleigebieden rekening gehouden dient te worden met de bodemkenmerken.</a:t>
            </a:r>
          </a:p>
        </p:txBody>
      </p:sp>
    </p:spTree>
    <p:extLst>
      <p:ext uri="{BB962C8B-B14F-4D97-AF65-F5344CB8AC3E}">
        <p14:creationId xmlns:p14="http://schemas.microsoft.com/office/powerpoint/2010/main" val="28636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pic>
        <p:nvPicPr>
          <p:cNvPr id="8" name="Tijdelijke aanduiding voor inhoud 7">
            <a:extLst>
              <a:ext uri="{FF2B5EF4-FFF2-40B4-BE49-F238E27FC236}">
                <a16:creationId xmlns:a16="http://schemas.microsoft.com/office/drawing/2014/main" id="{532643D7-EC49-4AE4-8EF8-7A33CB7BB44C}"/>
              </a:ext>
            </a:extLst>
          </p:cNvPr>
          <p:cNvPicPr>
            <a:picLocks noGrp="1" noChangeAspect="1"/>
          </p:cNvPicPr>
          <p:nvPr>
            <p:ph idx="1"/>
          </p:nvPr>
        </p:nvPicPr>
        <p:blipFill>
          <a:blip r:embed="rId3"/>
          <a:stretch>
            <a:fillRect/>
          </a:stretch>
        </p:blipFill>
        <p:spPr>
          <a:xfrm>
            <a:off x="2916913" y="3081193"/>
            <a:ext cx="6758931" cy="3677415"/>
          </a:xfrm>
          <a:prstGeom prst="rect">
            <a:avLst/>
          </a:prstGeom>
        </p:spPr>
      </p:pic>
      <p:sp>
        <p:nvSpPr>
          <p:cNvPr id="9" name="Rechthoek 8">
            <a:extLst>
              <a:ext uri="{FF2B5EF4-FFF2-40B4-BE49-F238E27FC236}">
                <a16:creationId xmlns:a16="http://schemas.microsoft.com/office/drawing/2014/main" id="{3DA4D183-4BC4-4991-8ED7-FB30B6652E6A}"/>
              </a:ext>
            </a:extLst>
          </p:cNvPr>
          <p:cNvSpPr/>
          <p:nvPr/>
        </p:nvSpPr>
        <p:spPr>
          <a:xfrm>
            <a:off x="1043163" y="2201275"/>
            <a:ext cx="10645253" cy="830997"/>
          </a:xfrm>
          <a:prstGeom prst="rect">
            <a:avLst/>
          </a:prstGeom>
        </p:spPr>
        <p:txBody>
          <a:bodyPr wrap="square">
            <a:spAutoFit/>
          </a:bodyPr>
          <a:lstStyle/>
          <a:p>
            <a:r>
              <a:rPr lang="nl-NL" sz="2400" dirty="0"/>
              <a:t>Zilte teelten, een alternatief met nieuwe groente</a:t>
            </a:r>
          </a:p>
          <a:p>
            <a:r>
              <a:rPr lang="nl-NL" sz="2400" dirty="0"/>
              <a:t>Er is een grote groep gewassen die onder zilte omstandigheden kan worden geteeld</a:t>
            </a:r>
          </a:p>
        </p:txBody>
      </p:sp>
    </p:spTree>
    <p:extLst>
      <p:ext uri="{BB962C8B-B14F-4D97-AF65-F5344CB8AC3E}">
        <p14:creationId xmlns:p14="http://schemas.microsoft.com/office/powerpoint/2010/main" val="357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5368"/>
            <a:ext cx="10515600" cy="1325563"/>
          </a:xfrm>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6BD8602C-FDC7-425D-A034-5A9E648A99CD}"/>
              </a:ext>
            </a:extLst>
          </p:cNvPr>
          <p:cNvSpPr>
            <a:spLocks noGrp="1"/>
          </p:cNvSpPr>
          <p:nvPr>
            <p:ph idx="1"/>
          </p:nvPr>
        </p:nvSpPr>
        <p:spPr>
          <a:xfrm>
            <a:off x="838200" y="2332417"/>
            <a:ext cx="10515600" cy="4351338"/>
          </a:xfrm>
        </p:spPr>
        <p:txBody>
          <a:bodyPr>
            <a:noAutofit/>
          </a:bodyPr>
          <a:lstStyle/>
          <a:p>
            <a:pPr marL="0" indent="0">
              <a:buNone/>
            </a:pPr>
            <a:r>
              <a:rPr lang="nl-NL" sz="2400" dirty="0"/>
              <a:t>De </a:t>
            </a:r>
            <a:r>
              <a:rPr lang="nl-NL" sz="2400" dirty="0" err="1"/>
              <a:t>kansrijkheid</a:t>
            </a:r>
            <a:r>
              <a:rPr lang="nl-NL" sz="2400" dirty="0"/>
              <a:t> is afhankelijk van een combinatie van factoren: </a:t>
            </a:r>
          </a:p>
          <a:p>
            <a:r>
              <a:rPr lang="nl-NL" sz="2400" dirty="0"/>
              <a:t>is er een geschikte teelt of aquacultuur? </a:t>
            </a:r>
          </a:p>
          <a:p>
            <a:r>
              <a:rPr lang="nl-NL" sz="2400" dirty="0"/>
              <a:t>zijn de fysische omstandigheden geschikt? </a:t>
            </a:r>
          </a:p>
          <a:p>
            <a:r>
              <a:rPr lang="nl-NL" sz="2400" dirty="0"/>
              <a:t>zijn er belemmeringen met betrekking tot wet- en regelgeving?</a:t>
            </a:r>
          </a:p>
          <a:p>
            <a:r>
              <a:rPr lang="nl-NL" sz="2400" dirty="0"/>
              <a:t> is er uitzicht op een goede markt en gezond verdienmodel? </a:t>
            </a:r>
          </a:p>
          <a:p>
            <a:pPr marL="0" indent="0">
              <a:buNone/>
            </a:pPr>
            <a:r>
              <a:rPr lang="nl-NL" sz="2400" dirty="0"/>
              <a:t>Op de volgende dia is de conclusie van de </a:t>
            </a:r>
            <a:r>
              <a:rPr lang="nl-NL" sz="2400" dirty="0" err="1"/>
              <a:t>kansrijkheid</a:t>
            </a:r>
            <a:r>
              <a:rPr lang="nl-NL" sz="2400" dirty="0"/>
              <a:t> per factor uitgewerkt.</a:t>
            </a:r>
          </a:p>
        </p:txBody>
      </p:sp>
    </p:spTree>
    <p:extLst>
      <p:ext uri="{BB962C8B-B14F-4D97-AF65-F5344CB8AC3E}">
        <p14:creationId xmlns:p14="http://schemas.microsoft.com/office/powerpoint/2010/main" val="17683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5368"/>
            <a:ext cx="10515600" cy="1325563"/>
          </a:xfrm>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6BD8602C-FDC7-425D-A034-5A9E648A99CD}"/>
              </a:ext>
            </a:extLst>
          </p:cNvPr>
          <p:cNvSpPr>
            <a:spLocks noGrp="1"/>
          </p:cNvSpPr>
          <p:nvPr>
            <p:ph idx="1"/>
          </p:nvPr>
        </p:nvSpPr>
        <p:spPr>
          <a:xfrm>
            <a:off x="838200" y="2332417"/>
            <a:ext cx="9771993" cy="4351338"/>
          </a:xfrm>
        </p:spPr>
        <p:txBody>
          <a:bodyPr>
            <a:noAutofit/>
          </a:bodyPr>
          <a:lstStyle/>
          <a:p>
            <a:pPr marL="0" indent="0">
              <a:buNone/>
            </a:pPr>
            <a:r>
              <a:rPr lang="nl-NL" sz="2400" dirty="0" err="1"/>
              <a:t>Kansrijkheid</a:t>
            </a:r>
            <a:r>
              <a:rPr lang="nl-NL" sz="2400" dirty="0"/>
              <a:t> van teelten</a:t>
            </a:r>
          </a:p>
          <a:p>
            <a:pPr marL="0" indent="0">
              <a:buNone/>
            </a:pPr>
            <a:r>
              <a:rPr lang="nl-NL" sz="2400" dirty="0"/>
              <a:t>Uit de analyse is het beeld ontstaan dat kansrijke mogelijkheden tot opschaling zich voornamelijk voordoen onder de zouttolerante teelten en zilte aquacultuur, hier kan op korte termijn mee worden gestart. </a:t>
            </a:r>
          </a:p>
          <a:p>
            <a:pPr marL="0" indent="0">
              <a:buNone/>
            </a:pPr>
            <a:r>
              <a:rPr lang="nl-NL" sz="2400" dirty="0"/>
              <a:t>Voor de zilte teelten is de verwachting dat opschaling en grootschalige productie zich binnen de komende 10 jaar zal ontwikkelen. </a:t>
            </a:r>
          </a:p>
          <a:p>
            <a:pPr marL="0" indent="0">
              <a:buNone/>
            </a:pPr>
            <a:r>
              <a:rPr lang="nl-NL" sz="2400" dirty="0"/>
              <a:t>Uitzonderingen hierop zijn </a:t>
            </a:r>
            <a:r>
              <a:rPr lang="nl-NL" sz="2400" dirty="0" err="1"/>
              <a:t>zeeaster</a:t>
            </a:r>
            <a:r>
              <a:rPr lang="nl-NL" sz="2400" dirty="0"/>
              <a:t> (lamsoor) en zeekraal, deze gewassen hebben een grotere opschalingspotentie en de activiteiten kunnen op korte termijn worden uitgebouwd.</a:t>
            </a:r>
          </a:p>
          <a:p>
            <a:pPr marL="0" indent="0">
              <a:buNone/>
            </a:pPr>
            <a:endParaRPr lang="nl-NL" sz="2400" dirty="0"/>
          </a:p>
        </p:txBody>
      </p:sp>
    </p:spTree>
    <p:extLst>
      <p:ext uri="{BB962C8B-B14F-4D97-AF65-F5344CB8AC3E}">
        <p14:creationId xmlns:p14="http://schemas.microsoft.com/office/powerpoint/2010/main" val="15132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6BD8602C-FDC7-425D-A034-5A9E648A99CD}"/>
              </a:ext>
            </a:extLst>
          </p:cNvPr>
          <p:cNvSpPr>
            <a:spLocks noGrp="1"/>
          </p:cNvSpPr>
          <p:nvPr>
            <p:ph idx="1"/>
          </p:nvPr>
        </p:nvSpPr>
        <p:spPr>
          <a:xfrm>
            <a:off x="838200" y="2425403"/>
            <a:ext cx="10468359" cy="4351338"/>
          </a:xfrm>
        </p:spPr>
        <p:txBody>
          <a:bodyPr>
            <a:normAutofit/>
          </a:bodyPr>
          <a:lstStyle/>
          <a:p>
            <a:pPr marL="0" indent="0">
              <a:buNone/>
            </a:pPr>
            <a:r>
              <a:rPr lang="nl-NL" sz="2400" dirty="0"/>
              <a:t>Lamsoor</a:t>
            </a:r>
          </a:p>
          <a:p>
            <a:pPr marL="0" indent="0">
              <a:buNone/>
            </a:pPr>
            <a:r>
              <a:rPr lang="nl-NL" sz="2400" dirty="0"/>
              <a:t>Lamsoor of </a:t>
            </a:r>
            <a:r>
              <a:rPr lang="nl-NL" sz="2400" dirty="0" err="1"/>
              <a:t>zeeaster</a:t>
            </a:r>
            <a:r>
              <a:rPr lang="nl-NL" sz="2400" dirty="0"/>
              <a:t> op korte termijn kansrijk is in de Waddenregio, mits het op kleine schaal wordt toegepast. </a:t>
            </a:r>
          </a:p>
          <a:p>
            <a:pPr marL="0" indent="0">
              <a:buNone/>
            </a:pPr>
            <a:r>
              <a:rPr lang="nl-NL" sz="2400" dirty="0"/>
              <a:t>De teelt is in Nederland reeds toegepast waardoor praktische en teelt       technische kennis bestaat. </a:t>
            </a:r>
          </a:p>
          <a:p>
            <a:pPr marL="0" indent="0">
              <a:buNone/>
            </a:pPr>
            <a:r>
              <a:rPr lang="nl-NL" sz="2400" dirty="0"/>
              <a:t>In de realiteit is het echter zo dat lokale en teelt technische omstandigheden een groot deel van het oogst succes bepalen. Hierdoor is het mogelijk maar met veel maatwerk en op kleine schaal. Op basis van expert </a:t>
            </a:r>
            <a:r>
              <a:rPr lang="nl-NL" sz="2400" dirty="0" err="1"/>
              <a:t>judgement</a:t>
            </a:r>
            <a:r>
              <a:rPr lang="nl-NL" sz="2400" dirty="0"/>
              <a:t> wordt een opschalingspotentie van 25 ha voorzien</a:t>
            </a:r>
          </a:p>
        </p:txBody>
      </p:sp>
      <p:pic>
        <p:nvPicPr>
          <p:cNvPr id="4" name="Afbeelding 3">
            <a:extLst>
              <a:ext uri="{FF2B5EF4-FFF2-40B4-BE49-F238E27FC236}">
                <a16:creationId xmlns:a16="http://schemas.microsoft.com/office/drawing/2014/main" id="{0CFBE489-83D1-4CAE-9D7E-08D188C36D0B}"/>
              </a:ext>
            </a:extLst>
          </p:cNvPr>
          <p:cNvPicPr>
            <a:picLocks noChangeAspect="1"/>
          </p:cNvPicPr>
          <p:nvPr/>
        </p:nvPicPr>
        <p:blipFill>
          <a:blip r:embed="rId3"/>
          <a:stretch>
            <a:fillRect/>
          </a:stretch>
        </p:blipFill>
        <p:spPr>
          <a:xfrm>
            <a:off x="5854149" y="1076971"/>
            <a:ext cx="6410325" cy="1825255"/>
          </a:xfrm>
          <a:prstGeom prst="rect">
            <a:avLst/>
          </a:prstGeom>
        </p:spPr>
      </p:pic>
    </p:spTree>
    <p:extLst>
      <p:ext uri="{BB962C8B-B14F-4D97-AF65-F5344CB8AC3E}">
        <p14:creationId xmlns:p14="http://schemas.microsoft.com/office/powerpoint/2010/main" val="10293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Les 4 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6BD8602C-FDC7-425D-A034-5A9E648A99CD}"/>
              </a:ext>
            </a:extLst>
          </p:cNvPr>
          <p:cNvSpPr>
            <a:spLocks noGrp="1"/>
          </p:cNvSpPr>
          <p:nvPr>
            <p:ph idx="1"/>
          </p:nvPr>
        </p:nvSpPr>
        <p:spPr>
          <a:xfrm>
            <a:off x="838200" y="2313815"/>
            <a:ext cx="10515600" cy="3556898"/>
          </a:xfrm>
        </p:spPr>
        <p:txBody>
          <a:bodyPr>
            <a:normAutofit lnSpcReduction="10000"/>
          </a:bodyPr>
          <a:lstStyle/>
          <a:p>
            <a:pPr marL="0" indent="0">
              <a:buNone/>
            </a:pPr>
            <a:r>
              <a:rPr lang="nl-NL" sz="2400" dirty="0"/>
              <a:t>Zeekraal</a:t>
            </a:r>
          </a:p>
          <a:p>
            <a:pPr marL="0" indent="0">
              <a:buNone/>
            </a:pPr>
            <a:r>
              <a:rPr lang="nl-NL" sz="2400" dirty="0"/>
              <a:t>Zeekraal is een éénjarig, zoutminnend groentegewas. </a:t>
            </a:r>
          </a:p>
          <a:p>
            <a:pPr marL="0" indent="0">
              <a:buNone/>
            </a:pPr>
            <a:r>
              <a:rPr lang="nl-NL" sz="2400" dirty="0"/>
              <a:t>De natuurlijke leefomgeving van zeekraal zijn de kwelders waar de planten met de getijdenwerking onder het zoute water komen te staan. Zeekraal komt over de hele wereld voor en is een smakelijke zilte </a:t>
            </a:r>
            <a:r>
              <a:rPr lang="nl-NL" sz="2400" dirty="0" err="1"/>
              <a:t>zeegroente</a:t>
            </a:r>
            <a:r>
              <a:rPr lang="nl-NL" sz="2400" dirty="0"/>
              <a:t> die wordt gebruikt als ingrediënt voor bijvoorbeeld salades. </a:t>
            </a:r>
          </a:p>
          <a:p>
            <a:pPr marL="0" indent="0">
              <a:buNone/>
            </a:pPr>
            <a:r>
              <a:rPr lang="nl-NL" sz="2400" dirty="0"/>
              <a:t>Het commercieel verbouwen van zeekraal wordt in Nederland toegepast door een aantal innovatieve boeren in Zeeland en op Texel, in andere gebieden zoals Terschelling lopen proeven. Zeekraal is een internationaal product en commerciële veldteelt wordt o.a. in Frankrijk, Israël, Mexico en de VS toegepast.</a:t>
            </a:r>
          </a:p>
        </p:txBody>
      </p:sp>
      <p:pic>
        <p:nvPicPr>
          <p:cNvPr id="4" name="Afbeelding 3">
            <a:extLst>
              <a:ext uri="{FF2B5EF4-FFF2-40B4-BE49-F238E27FC236}">
                <a16:creationId xmlns:a16="http://schemas.microsoft.com/office/drawing/2014/main" id="{F8B2CD54-C8B9-4E19-A9B1-9371007B454E}"/>
              </a:ext>
            </a:extLst>
          </p:cNvPr>
          <p:cNvPicPr>
            <a:picLocks noChangeAspect="1"/>
          </p:cNvPicPr>
          <p:nvPr/>
        </p:nvPicPr>
        <p:blipFill>
          <a:blip r:embed="rId3"/>
          <a:stretch>
            <a:fillRect/>
          </a:stretch>
        </p:blipFill>
        <p:spPr>
          <a:xfrm>
            <a:off x="5905500" y="1027906"/>
            <a:ext cx="6286500" cy="1777967"/>
          </a:xfrm>
          <a:prstGeom prst="rect">
            <a:avLst/>
          </a:prstGeom>
        </p:spPr>
      </p:pic>
    </p:spTree>
    <p:extLst>
      <p:ext uri="{BB962C8B-B14F-4D97-AF65-F5344CB8AC3E}">
        <p14:creationId xmlns:p14="http://schemas.microsoft.com/office/powerpoint/2010/main" val="277430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6BD8602C-FDC7-425D-A034-5A9E648A99CD}"/>
              </a:ext>
            </a:extLst>
          </p:cNvPr>
          <p:cNvSpPr>
            <a:spLocks noGrp="1"/>
          </p:cNvSpPr>
          <p:nvPr>
            <p:ph idx="1"/>
          </p:nvPr>
        </p:nvSpPr>
        <p:spPr>
          <a:xfrm>
            <a:off x="838200" y="2332417"/>
            <a:ext cx="10515600" cy="4351338"/>
          </a:xfrm>
        </p:spPr>
        <p:txBody>
          <a:bodyPr>
            <a:normAutofit/>
          </a:bodyPr>
          <a:lstStyle/>
          <a:p>
            <a:pPr marL="0" indent="0">
              <a:buNone/>
            </a:pPr>
            <a:r>
              <a:rPr lang="nl-NL" sz="2400" dirty="0"/>
              <a:t>Nieuwe Zilte bladgroente</a:t>
            </a:r>
          </a:p>
          <a:p>
            <a:pPr marL="0" indent="0">
              <a:buNone/>
            </a:pPr>
            <a:r>
              <a:rPr lang="nl-NL" sz="2400" dirty="0"/>
              <a:t>In de categorie ‘zilte bladgroente’ bevinden zich een aantal groente die interessant zijn, maar nog niet ver ontwikkeld zijn en op dit moment enkel op kleine schaal geteeld kunnen worden. Dit zijn: oesterblad, ijskruid, </a:t>
            </a:r>
            <a:r>
              <a:rPr lang="nl-NL" sz="2400" dirty="0" err="1"/>
              <a:t>zeekool</a:t>
            </a:r>
            <a:r>
              <a:rPr lang="nl-NL" sz="2400" dirty="0"/>
              <a:t>, </a:t>
            </a:r>
            <a:r>
              <a:rPr lang="nl-NL" sz="2400" dirty="0" err="1"/>
              <a:t>zeeZvenkel</a:t>
            </a:r>
            <a:r>
              <a:rPr lang="nl-NL" sz="2400" dirty="0"/>
              <a:t> en strandbiet.</a:t>
            </a:r>
          </a:p>
        </p:txBody>
      </p:sp>
      <p:sp>
        <p:nvSpPr>
          <p:cNvPr id="4" name="Rechthoek 3">
            <a:extLst>
              <a:ext uri="{FF2B5EF4-FFF2-40B4-BE49-F238E27FC236}">
                <a16:creationId xmlns:a16="http://schemas.microsoft.com/office/drawing/2014/main" id="{47A79BAD-F824-42E4-9587-2F9911542463}"/>
              </a:ext>
            </a:extLst>
          </p:cNvPr>
          <p:cNvSpPr/>
          <p:nvPr/>
        </p:nvSpPr>
        <p:spPr>
          <a:xfrm>
            <a:off x="838199" y="4273235"/>
            <a:ext cx="10333383" cy="1569660"/>
          </a:xfrm>
          <a:prstGeom prst="rect">
            <a:avLst/>
          </a:prstGeom>
        </p:spPr>
        <p:txBody>
          <a:bodyPr wrap="square">
            <a:spAutoFit/>
          </a:bodyPr>
          <a:lstStyle/>
          <a:p>
            <a:r>
              <a:rPr lang="nl-NL" sz="2400" dirty="0"/>
              <a:t>Er is weinig en zeer wisselende informatie beschikbaar. De successen met deze teelten komen voort van een enkel individu waarbij de teelt op zeer kleine schaal is uitgevoerd. Het kansrijk om op korte termijn mee te starten mits wordt gelet op lokale teeltomstandigheden en de marketing.</a:t>
            </a:r>
          </a:p>
        </p:txBody>
      </p:sp>
    </p:spTree>
    <p:extLst>
      <p:ext uri="{BB962C8B-B14F-4D97-AF65-F5344CB8AC3E}">
        <p14:creationId xmlns:p14="http://schemas.microsoft.com/office/powerpoint/2010/main" val="330536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a:t>Zoutconcentratie &amp; wortelmilieu</a:t>
            </a:r>
            <a:endParaRPr lang="nl-NL" b="1" dirty="0"/>
          </a:p>
        </p:txBody>
      </p:sp>
      <p:pic>
        <p:nvPicPr>
          <p:cNvPr id="4" name="Afbeelding 3">
            <a:extLst>
              <a:ext uri="{FF2B5EF4-FFF2-40B4-BE49-F238E27FC236}">
                <a16:creationId xmlns:a16="http://schemas.microsoft.com/office/drawing/2014/main" id="{2DE72BCE-DE74-4F83-B407-F7F41C406075}"/>
              </a:ext>
            </a:extLst>
          </p:cNvPr>
          <p:cNvPicPr>
            <a:picLocks noChangeAspect="1"/>
          </p:cNvPicPr>
          <p:nvPr/>
        </p:nvPicPr>
        <p:blipFill>
          <a:blip r:embed="rId2"/>
          <a:stretch>
            <a:fillRect/>
          </a:stretch>
        </p:blipFill>
        <p:spPr>
          <a:xfrm>
            <a:off x="9844837" y="149937"/>
            <a:ext cx="2347163" cy="1079086"/>
          </a:xfrm>
          <a:prstGeom prst="rect">
            <a:avLst/>
          </a:prstGeom>
        </p:spPr>
      </p:pic>
      <p:sp>
        <p:nvSpPr>
          <p:cNvPr id="9" name="Tijdelijke aanduiding voor inhoud 8">
            <a:extLst>
              <a:ext uri="{FF2B5EF4-FFF2-40B4-BE49-F238E27FC236}">
                <a16:creationId xmlns:a16="http://schemas.microsoft.com/office/drawing/2014/main" id="{30D317BE-D740-4E9D-A564-BE6088B9C7E4}"/>
              </a:ext>
            </a:extLst>
          </p:cNvPr>
          <p:cNvSpPr>
            <a:spLocks noGrp="1"/>
          </p:cNvSpPr>
          <p:nvPr>
            <p:ph idx="1"/>
          </p:nvPr>
        </p:nvSpPr>
        <p:spPr>
          <a:xfrm>
            <a:off x="838200" y="1905876"/>
            <a:ext cx="10515600" cy="4351338"/>
          </a:xfrm>
        </p:spPr>
        <p:txBody>
          <a:bodyPr>
            <a:normAutofit lnSpcReduction="10000"/>
          </a:bodyPr>
          <a:lstStyle/>
          <a:p>
            <a:pPr marL="0" indent="0">
              <a:buNone/>
            </a:pPr>
            <a:r>
              <a:rPr lang="nl-NL" dirty="0"/>
              <a:t>Deze les:</a:t>
            </a:r>
          </a:p>
          <a:p>
            <a:r>
              <a:rPr lang="nl-NL" dirty="0"/>
              <a:t>Wat is bodemvruchtbaarheid </a:t>
            </a:r>
          </a:p>
          <a:p>
            <a:r>
              <a:rPr lang="nl-NL" dirty="0"/>
              <a:t>Wat heeft zout voor invloed op de opname van de voedingselementen</a:t>
            </a:r>
          </a:p>
          <a:p>
            <a:r>
              <a:rPr lang="nl-NL" dirty="0"/>
              <a:t>Hoe meet je de invloed van zout?</a:t>
            </a:r>
          </a:p>
          <a:p>
            <a:r>
              <a:rPr lang="nl-NL" dirty="0"/>
              <a:t>Hoe effectief kan je bemesten met een hoge zout gehalte?</a:t>
            </a:r>
          </a:p>
          <a:p>
            <a:r>
              <a:rPr lang="nl-NL" dirty="0"/>
              <a:t>Is er een ideale verhouding meststoffen/zout/water te formuleren?</a:t>
            </a:r>
          </a:p>
          <a:p>
            <a:r>
              <a:rPr lang="nl-NL" dirty="0"/>
              <a:t>Wat zijn de milieukundige aspecten van zout in de bodem?</a:t>
            </a:r>
          </a:p>
          <a:p>
            <a:r>
              <a:rPr lang="nl-NL" dirty="0"/>
              <a:t>Volle grondteelt in zilte gebieden </a:t>
            </a:r>
          </a:p>
          <a:p>
            <a:endParaRPr lang="nl-NL" dirty="0"/>
          </a:p>
          <a:p>
            <a:endParaRPr lang="nl-NL" dirty="0"/>
          </a:p>
        </p:txBody>
      </p:sp>
    </p:spTree>
    <p:extLst>
      <p:ext uri="{BB962C8B-B14F-4D97-AF65-F5344CB8AC3E}">
        <p14:creationId xmlns:p14="http://schemas.microsoft.com/office/powerpoint/2010/main" val="11404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Volle grondteelt in zilte gebieden   </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8" name="Tijdelijke aanduiding voor inhoud 7">
            <a:extLst>
              <a:ext uri="{FF2B5EF4-FFF2-40B4-BE49-F238E27FC236}">
                <a16:creationId xmlns:a16="http://schemas.microsoft.com/office/drawing/2014/main" id="{6719C8BF-C9F1-496A-B39B-FE0CE3EE38ED}"/>
              </a:ext>
            </a:extLst>
          </p:cNvPr>
          <p:cNvSpPr>
            <a:spLocks noGrp="1"/>
          </p:cNvSpPr>
          <p:nvPr>
            <p:ph idx="1"/>
          </p:nvPr>
        </p:nvSpPr>
        <p:spPr>
          <a:xfrm>
            <a:off x="954157" y="2332417"/>
            <a:ext cx="10157792" cy="4351338"/>
          </a:xfrm>
        </p:spPr>
        <p:txBody>
          <a:bodyPr>
            <a:normAutofit/>
          </a:bodyPr>
          <a:lstStyle/>
          <a:p>
            <a:pPr marL="0" indent="0">
              <a:buNone/>
            </a:pPr>
            <a:r>
              <a:rPr lang="nl-NL" sz="2400" dirty="0"/>
              <a:t>Bessen</a:t>
            </a:r>
          </a:p>
          <a:p>
            <a:pPr marL="0" indent="0">
              <a:buNone/>
            </a:pPr>
            <a:r>
              <a:rPr lang="nl-NL" sz="2400" dirty="0"/>
              <a:t>Bessen worden op de huidige markt succesvol verhandeld. Voor praktische uitvoerbaarheid van bessen op zilte gronden is extra kennis nodig. </a:t>
            </a:r>
          </a:p>
          <a:p>
            <a:pPr marL="0" indent="0">
              <a:buNone/>
            </a:pPr>
            <a:endParaRPr lang="nl-NL" sz="2400" dirty="0"/>
          </a:p>
          <a:p>
            <a:pPr marL="0" indent="0">
              <a:buNone/>
            </a:pPr>
            <a:endParaRPr lang="nl-NL" sz="2400" dirty="0"/>
          </a:p>
          <a:p>
            <a:pPr marL="0" indent="0">
              <a:buNone/>
            </a:pPr>
            <a:r>
              <a:rPr lang="nl-NL" sz="2400" dirty="0"/>
              <a:t>Hierbij gaat het om teelt technische aspecten als bodemsoort en zouttolerantie. Bessenteelt op zilte gronden zal zich in de eerste fase richten op kleinschalige teelt. Om bovenstaande aspecten uit te werken kan op korte termijn, binnen jaar, worden gestart</a:t>
            </a:r>
          </a:p>
        </p:txBody>
      </p:sp>
      <p:pic>
        <p:nvPicPr>
          <p:cNvPr id="4" name="Afbeelding 3">
            <a:extLst>
              <a:ext uri="{FF2B5EF4-FFF2-40B4-BE49-F238E27FC236}">
                <a16:creationId xmlns:a16="http://schemas.microsoft.com/office/drawing/2014/main" id="{F13366F9-A61A-4348-8CAC-F2DC65710F43}"/>
              </a:ext>
            </a:extLst>
          </p:cNvPr>
          <p:cNvPicPr>
            <a:picLocks noChangeAspect="1"/>
          </p:cNvPicPr>
          <p:nvPr/>
        </p:nvPicPr>
        <p:blipFill>
          <a:blip r:embed="rId3"/>
          <a:stretch>
            <a:fillRect/>
          </a:stretch>
        </p:blipFill>
        <p:spPr>
          <a:xfrm>
            <a:off x="7563809" y="1121611"/>
            <a:ext cx="2646992" cy="1665660"/>
          </a:xfrm>
          <a:prstGeom prst="rect">
            <a:avLst/>
          </a:prstGeom>
        </p:spPr>
      </p:pic>
    </p:spTree>
    <p:extLst>
      <p:ext uri="{BB962C8B-B14F-4D97-AF65-F5344CB8AC3E}">
        <p14:creationId xmlns:p14="http://schemas.microsoft.com/office/powerpoint/2010/main" val="144115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90688"/>
            <a:ext cx="6891444" cy="461665"/>
          </a:xfrm>
          <a:prstGeom prst="rect">
            <a:avLst/>
          </a:prstGeom>
        </p:spPr>
        <p:txBody>
          <a:bodyPr wrap="square">
            <a:spAutoFit/>
          </a:bodyPr>
          <a:lstStyle/>
          <a:p>
            <a:r>
              <a:rPr lang="nl-NL" sz="2400" dirty="0"/>
              <a:t>Les 5 Opdrachten</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4837" y="3429000"/>
            <a:ext cx="2347163" cy="1079086"/>
          </a:xfrm>
          <a:prstGeom prst="rect">
            <a:avLst/>
          </a:prstGeom>
        </p:spPr>
      </p:pic>
      <p:sp>
        <p:nvSpPr>
          <p:cNvPr id="6" name="Tijdelijke aanduiding voor inhoud 5">
            <a:extLst>
              <a:ext uri="{FF2B5EF4-FFF2-40B4-BE49-F238E27FC236}">
                <a16:creationId xmlns:a16="http://schemas.microsoft.com/office/drawing/2014/main" id="{1D698BF1-5240-4AFF-9C8F-8397A431B01C}"/>
              </a:ext>
            </a:extLst>
          </p:cNvPr>
          <p:cNvSpPr>
            <a:spLocks noGrp="1"/>
          </p:cNvSpPr>
          <p:nvPr>
            <p:ph idx="1"/>
          </p:nvPr>
        </p:nvSpPr>
        <p:spPr>
          <a:xfrm>
            <a:off x="718930" y="2332417"/>
            <a:ext cx="10515600" cy="4351338"/>
          </a:xfrm>
        </p:spPr>
        <p:txBody>
          <a:bodyPr>
            <a:normAutofit/>
          </a:bodyPr>
          <a:lstStyle/>
          <a:p>
            <a:pPr marL="0" indent="0">
              <a:buNone/>
            </a:pPr>
            <a:r>
              <a:rPr lang="nl-NL" sz="2400" dirty="0"/>
              <a:t>Maak nu:  Oefenen met </a:t>
            </a:r>
            <a:r>
              <a:rPr lang="nl-NL" sz="2400" dirty="0" err="1"/>
              <a:t>Ec</a:t>
            </a:r>
            <a:endParaRPr lang="nl-NL" sz="2400" dirty="0"/>
          </a:p>
        </p:txBody>
      </p:sp>
      <p:pic>
        <p:nvPicPr>
          <p:cNvPr id="9" name="Afbeelding 8">
            <a:extLst>
              <a:ext uri="{FF2B5EF4-FFF2-40B4-BE49-F238E27FC236}">
                <a16:creationId xmlns:a16="http://schemas.microsoft.com/office/drawing/2014/main" id="{1455DF96-6439-3EDA-EADA-5F6C1A0C0E23}"/>
              </a:ext>
            </a:extLst>
          </p:cNvPr>
          <p:cNvPicPr>
            <a:picLocks noChangeAspect="1"/>
          </p:cNvPicPr>
          <p:nvPr/>
        </p:nvPicPr>
        <p:blipFill>
          <a:blip r:embed="rId3"/>
          <a:stretch>
            <a:fillRect/>
          </a:stretch>
        </p:blipFill>
        <p:spPr>
          <a:xfrm>
            <a:off x="3828842" y="3292475"/>
            <a:ext cx="4295775" cy="3200400"/>
          </a:xfrm>
          <a:prstGeom prst="rect">
            <a:avLst/>
          </a:prstGeom>
        </p:spPr>
      </p:pic>
    </p:spTree>
    <p:extLst>
      <p:ext uri="{BB962C8B-B14F-4D97-AF65-F5344CB8AC3E}">
        <p14:creationId xmlns:p14="http://schemas.microsoft.com/office/powerpoint/2010/main" val="34005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pic>
        <p:nvPicPr>
          <p:cNvPr id="7" name="Afbeelding 6"/>
          <p:cNvPicPr>
            <a:picLocks noChangeAspect="1"/>
          </p:cNvPicPr>
          <p:nvPr/>
        </p:nvPicPr>
        <p:blipFill>
          <a:blip r:embed="rId2"/>
          <a:stretch>
            <a:fillRect/>
          </a:stretch>
        </p:blipFill>
        <p:spPr>
          <a:xfrm>
            <a:off x="7501072" y="1606019"/>
            <a:ext cx="4430555" cy="4989572"/>
          </a:xfrm>
          <a:prstGeom prst="rect">
            <a:avLst/>
          </a:prstGeom>
        </p:spPr>
      </p:pic>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a:t>Zoutconcentratie &amp; wortelmilieu</a:t>
            </a:r>
            <a:endParaRPr lang="nl-NL" b="1" dirty="0"/>
          </a:p>
        </p:txBody>
      </p:sp>
      <p:pic>
        <p:nvPicPr>
          <p:cNvPr id="4" name="Afbeelding 3">
            <a:extLst>
              <a:ext uri="{FF2B5EF4-FFF2-40B4-BE49-F238E27FC236}">
                <a16:creationId xmlns:a16="http://schemas.microsoft.com/office/drawing/2014/main" id="{2DE72BCE-DE74-4F83-B407-F7F41C406075}"/>
              </a:ext>
            </a:extLst>
          </p:cNvPr>
          <p:cNvPicPr>
            <a:picLocks noChangeAspect="1"/>
          </p:cNvPicPr>
          <p:nvPr/>
        </p:nvPicPr>
        <p:blipFill>
          <a:blip r:embed="rId3"/>
          <a:stretch>
            <a:fillRect/>
          </a:stretch>
        </p:blipFill>
        <p:spPr>
          <a:xfrm>
            <a:off x="9844837" y="149937"/>
            <a:ext cx="2347163" cy="1079086"/>
          </a:xfrm>
          <a:prstGeom prst="rect">
            <a:avLst/>
          </a:prstGeom>
        </p:spPr>
      </p:pic>
      <p:sp>
        <p:nvSpPr>
          <p:cNvPr id="9" name="Tijdelijke aanduiding voor inhoud 8">
            <a:extLst>
              <a:ext uri="{FF2B5EF4-FFF2-40B4-BE49-F238E27FC236}">
                <a16:creationId xmlns:a16="http://schemas.microsoft.com/office/drawing/2014/main" id="{30D317BE-D740-4E9D-A564-BE6088B9C7E4}"/>
              </a:ext>
            </a:extLst>
          </p:cNvPr>
          <p:cNvSpPr>
            <a:spLocks noGrp="1"/>
          </p:cNvSpPr>
          <p:nvPr>
            <p:ph idx="1"/>
          </p:nvPr>
        </p:nvSpPr>
        <p:spPr>
          <a:xfrm>
            <a:off x="732183" y="2356725"/>
            <a:ext cx="10515600" cy="4351338"/>
          </a:xfrm>
        </p:spPr>
        <p:txBody>
          <a:bodyPr/>
          <a:lstStyle/>
          <a:p>
            <a:pPr marL="0" indent="0">
              <a:buNone/>
            </a:pPr>
            <a:r>
              <a:rPr lang="nl-NL" dirty="0"/>
              <a:t>Bodemvruchtbaarheid heeft niet allen </a:t>
            </a:r>
          </a:p>
          <a:p>
            <a:pPr marL="0" indent="0">
              <a:buNone/>
            </a:pPr>
            <a:r>
              <a:rPr lang="nl-NL" dirty="0"/>
              <a:t>met de grondsoort te maken.</a:t>
            </a:r>
          </a:p>
          <a:p>
            <a:pPr marL="0" indent="0">
              <a:buNone/>
            </a:pPr>
            <a:r>
              <a:rPr lang="nl-NL" dirty="0"/>
              <a:t>We kijken naar:</a:t>
            </a:r>
          </a:p>
          <a:p>
            <a:r>
              <a:rPr lang="nl-NL" dirty="0"/>
              <a:t>Chemie eigenschappen</a:t>
            </a:r>
          </a:p>
          <a:p>
            <a:r>
              <a:rPr lang="nl-NL" dirty="0"/>
              <a:t>Fysieke eigenschappen</a:t>
            </a:r>
          </a:p>
          <a:p>
            <a:r>
              <a:rPr lang="nl-NL" dirty="0"/>
              <a:t>Biologische eigenschappen</a:t>
            </a:r>
          </a:p>
        </p:txBody>
      </p:sp>
    </p:spTree>
    <p:extLst>
      <p:ext uri="{BB962C8B-B14F-4D97-AF65-F5344CB8AC3E}">
        <p14:creationId xmlns:p14="http://schemas.microsoft.com/office/powerpoint/2010/main" val="13706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8" name="Tijdelijke aanduiding voor inhoud 7">
            <a:extLst>
              <a:ext uri="{FF2B5EF4-FFF2-40B4-BE49-F238E27FC236}">
                <a16:creationId xmlns:a16="http://schemas.microsoft.com/office/drawing/2014/main" id="{5A550ADE-B6D5-4188-893D-7D1A1BFDC751}"/>
              </a:ext>
            </a:extLst>
          </p:cNvPr>
          <p:cNvSpPr>
            <a:spLocks noGrp="1"/>
          </p:cNvSpPr>
          <p:nvPr>
            <p:ph idx="1"/>
          </p:nvPr>
        </p:nvSpPr>
        <p:spPr>
          <a:xfrm>
            <a:off x="838200" y="2256065"/>
            <a:ext cx="9021417" cy="3920897"/>
          </a:xfrm>
        </p:spPr>
        <p:txBody>
          <a:bodyPr/>
          <a:lstStyle/>
          <a:p>
            <a:pPr marL="0" indent="0">
              <a:buNone/>
            </a:pPr>
            <a:r>
              <a:rPr lang="nl-NL" sz="2400" dirty="0"/>
              <a:t>Chemische bodemvruchtbaarheid</a:t>
            </a:r>
          </a:p>
          <a:p>
            <a:r>
              <a:rPr lang="nl-NL" sz="2400" dirty="0"/>
              <a:t>De chemische bodemvruchtbaarheid wordt bepaald door de aanwezige minerale voedingsstoffen. </a:t>
            </a:r>
          </a:p>
          <a:p>
            <a:r>
              <a:rPr lang="nl-NL" sz="2400" dirty="0"/>
              <a:t>De zuurgraad (pH) van de bodem is belangrijk, omdat voor elke plantensoort een optimum geldt.</a:t>
            </a:r>
          </a:p>
          <a:p>
            <a:r>
              <a:rPr lang="nl-NL" sz="2400" dirty="0"/>
              <a:t>Een belangrijke factor is de </a:t>
            </a:r>
            <a:r>
              <a:rPr lang="nl-NL" sz="2400" dirty="0" err="1"/>
              <a:t>kationenomwisselingscapaciteit</a:t>
            </a:r>
            <a:r>
              <a:rPr lang="nl-NL" sz="2400" dirty="0"/>
              <a:t>, de CEC (</a:t>
            </a:r>
            <a:r>
              <a:rPr lang="nl-NL" sz="2400" dirty="0" err="1"/>
              <a:t>Cation</a:t>
            </a:r>
            <a:r>
              <a:rPr lang="nl-NL" sz="2400" dirty="0"/>
              <a:t> Exchange </a:t>
            </a:r>
            <a:r>
              <a:rPr lang="nl-NL" sz="2400" dirty="0" err="1"/>
              <a:t>Capacity</a:t>
            </a:r>
            <a:r>
              <a:rPr lang="nl-NL" sz="2400" dirty="0"/>
              <a:t>).</a:t>
            </a:r>
          </a:p>
          <a:p>
            <a:pPr marL="0" indent="0">
              <a:buNone/>
            </a:pPr>
            <a:endParaRPr lang="nl-NL" dirty="0"/>
          </a:p>
        </p:txBody>
      </p:sp>
      <p:pic>
        <p:nvPicPr>
          <p:cNvPr id="11" name="Afbeelding 10">
            <a:extLst>
              <a:ext uri="{FF2B5EF4-FFF2-40B4-BE49-F238E27FC236}">
                <a16:creationId xmlns:a16="http://schemas.microsoft.com/office/drawing/2014/main" id="{32DA037F-2D35-46C6-AD59-C25653646DEE}"/>
              </a:ext>
            </a:extLst>
          </p:cNvPr>
          <p:cNvPicPr>
            <a:picLocks noChangeAspect="1"/>
          </p:cNvPicPr>
          <p:nvPr/>
        </p:nvPicPr>
        <p:blipFill>
          <a:blip r:embed="rId2"/>
          <a:stretch>
            <a:fillRect/>
          </a:stretch>
        </p:blipFill>
        <p:spPr>
          <a:xfrm>
            <a:off x="9844837" y="3429000"/>
            <a:ext cx="2347163" cy="1079086"/>
          </a:xfrm>
          <a:prstGeom prst="rect">
            <a:avLst/>
          </a:prstGeom>
        </p:spPr>
      </p:pic>
      <p:pic>
        <p:nvPicPr>
          <p:cNvPr id="12" name="Afbeelding 11">
            <a:extLst>
              <a:ext uri="{FF2B5EF4-FFF2-40B4-BE49-F238E27FC236}">
                <a16:creationId xmlns:a16="http://schemas.microsoft.com/office/drawing/2014/main" id="{B0AFA943-6985-40F2-AE3E-B5522B7AE7F0}"/>
              </a:ext>
            </a:extLst>
          </p:cNvPr>
          <p:cNvPicPr>
            <a:picLocks noChangeAspect="1"/>
          </p:cNvPicPr>
          <p:nvPr/>
        </p:nvPicPr>
        <p:blipFill>
          <a:blip r:embed="rId3"/>
          <a:stretch>
            <a:fillRect/>
          </a:stretch>
        </p:blipFill>
        <p:spPr>
          <a:xfrm>
            <a:off x="9024730" y="4761229"/>
            <a:ext cx="2991881" cy="1981110"/>
          </a:xfrm>
          <a:prstGeom prst="rect">
            <a:avLst/>
          </a:prstGeom>
        </p:spPr>
      </p:pic>
    </p:spTree>
    <p:extLst>
      <p:ext uri="{BB962C8B-B14F-4D97-AF65-F5344CB8AC3E}">
        <p14:creationId xmlns:p14="http://schemas.microsoft.com/office/powerpoint/2010/main" val="38222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8" name="Tijdelijke aanduiding voor inhoud 7">
            <a:extLst>
              <a:ext uri="{FF2B5EF4-FFF2-40B4-BE49-F238E27FC236}">
                <a16:creationId xmlns:a16="http://schemas.microsoft.com/office/drawing/2014/main" id="{5A550ADE-B6D5-4188-893D-7D1A1BFDC751}"/>
              </a:ext>
            </a:extLst>
          </p:cNvPr>
          <p:cNvSpPr>
            <a:spLocks noGrp="1"/>
          </p:cNvSpPr>
          <p:nvPr>
            <p:ph idx="1"/>
          </p:nvPr>
        </p:nvSpPr>
        <p:spPr>
          <a:xfrm>
            <a:off x="838200" y="2256065"/>
            <a:ext cx="9021417" cy="3920897"/>
          </a:xfrm>
        </p:spPr>
        <p:txBody>
          <a:bodyPr/>
          <a:lstStyle/>
          <a:p>
            <a:pPr marL="0" indent="0">
              <a:buNone/>
            </a:pPr>
            <a:r>
              <a:rPr lang="nl-NL" sz="2400" dirty="0"/>
              <a:t>Fysische bodemvruchtbaarheid</a:t>
            </a:r>
          </a:p>
          <a:p>
            <a:r>
              <a:rPr lang="nl-NL" sz="2400" dirty="0"/>
              <a:t>De plantenwortels moeten in de bodem kunnen dringen.</a:t>
            </a:r>
          </a:p>
          <a:p>
            <a:r>
              <a:rPr lang="nl-NL" sz="2400" dirty="0"/>
              <a:t>Verder moet de bodem voldoende vocht kunnen vasthouden</a:t>
            </a:r>
          </a:p>
          <a:p>
            <a:r>
              <a:rPr lang="nl-NL" sz="2400" dirty="0"/>
              <a:t>In de bodem moet voldoende zuurstof zitten voor wortelgroei </a:t>
            </a:r>
          </a:p>
          <a:p>
            <a:r>
              <a:rPr lang="nl-NL" sz="2400" dirty="0"/>
              <a:t>De korrelgrootte en -samenstelling is bij zandgrond belangrijk</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a:stretch>
            <a:fillRect/>
          </a:stretch>
        </p:blipFill>
        <p:spPr>
          <a:xfrm>
            <a:off x="9844837" y="3429000"/>
            <a:ext cx="2347163" cy="1079086"/>
          </a:xfrm>
          <a:prstGeom prst="rect">
            <a:avLst/>
          </a:prstGeom>
        </p:spPr>
      </p:pic>
      <p:pic>
        <p:nvPicPr>
          <p:cNvPr id="9" name="Afbeelding 8">
            <a:extLst>
              <a:ext uri="{FF2B5EF4-FFF2-40B4-BE49-F238E27FC236}">
                <a16:creationId xmlns:a16="http://schemas.microsoft.com/office/drawing/2014/main" id="{6331ECB5-F8BC-4612-A073-45E189CADA0A}"/>
              </a:ext>
            </a:extLst>
          </p:cNvPr>
          <p:cNvPicPr>
            <a:picLocks noChangeAspect="1"/>
          </p:cNvPicPr>
          <p:nvPr/>
        </p:nvPicPr>
        <p:blipFill>
          <a:blip r:embed="rId3"/>
          <a:stretch>
            <a:fillRect/>
          </a:stretch>
        </p:blipFill>
        <p:spPr>
          <a:xfrm>
            <a:off x="3800668" y="4485346"/>
            <a:ext cx="3463787" cy="2310346"/>
          </a:xfrm>
          <a:prstGeom prst="rect">
            <a:avLst/>
          </a:prstGeom>
        </p:spPr>
      </p:pic>
    </p:spTree>
    <p:extLst>
      <p:ext uri="{BB962C8B-B14F-4D97-AF65-F5344CB8AC3E}">
        <p14:creationId xmlns:p14="http://schemas.microsoft.com/office/powerpoint/2010/main" val="33024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8" name="Tijdelijke aanduiding voor inhoud 7">
            <a:extLst>
              <a:ext uri="{FF2B5EF4-FFF2-40B4-BE49-F238E27FC236}">
                <a16:creationId xmlns:a16="http://schemas.microsoft.com/office/drawing/2014/main" id="{5A550ADE-B6D5-4188-893D-7D1A1BFDC751}"/>
              </a:ext>
            </a:extLst>
          </p:cNvPr>
          <p:cNvSpPr>
            <a:spLocks noGrp="1"/>
          </p:cNvSpPr>
          <p:nvPr>
            <p:ph idx="1"/>
          </p:nvPr>
        </p:nvSpPr>
        <p:spPr>
          <a:xfrm>
            <a:off x="838200" y="2256065"/>
            <a:ext cx="9021417" cy="3920897"/>
          </a:xfrm>
        </p:spPr>
        <p:txBody>
          <a:bodyPr>
            <a:normAutofit lnSpcReduction="10000"/>
          </a:bodyPr>
          <a:lstStyle/>
          <a:p>
            <a:pPr marL="0" indent="0">
              <a:buNone/>
            </a:pPr>
            <a:r>
              <a:rPr lang="nl-NL" sz="2400" dirty="0"/>
              <a:t>Biologische bodemvruchtbaarheid</a:t>
            </a:r>
          </a:p>
          <a:p>
            <a:r>
              <a:rPr lang="nl-NL" sz="2400" dirty="0"/>
              <a:t>Een gezond bodemleven is belangrijk voor de mineralisatie en brengt lucht in de bodem.</a:t>
            </a:r>
          </a:p>
          <a:p>
            <a:r>
              <a:rPr lang="nl-NL" sz="2400" dirty="0"/>
              <a:t>Regenwormen ,bacteriën, straalzwammen, schimmels, gisten, wieren en protozoën, die de organische stof in de grond afbreken, waardoor de mineralen voor de plant beschikbaar komen.</a:t>
            </a:r>
          </a:p>
          <a:p>
            <a:r>
              <a:rPr lang="nl-NL" sz="2400" dirty="0"/>
              <a:t>Ook is een goede vruchtwisseling belangrijk, omdat anders ziekten en plagen op kunnen treden. </a:t>
            </a:r>
          </a:p>
          <a:p>
            <a:r>
              <a:rPr lang="nl-NL" sz="2400" dirty="0"/>
              <a:t>Niet alle planten onttrekken evenveel van bepaalde voedingsstoffen aan de bodem. Bij de vruchtwisseling moet hiermee rekening worden gehouden.</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a:stretch>
            <a:fillRect/>
          </a:stretch>
        </p:blipFill>
        <p:spPr>
          <a:xfrm>
            <a:off x="9844837" y="3429000"/>
            <a:ext cx="2347163" cy="1079086"/>
          </a:xfrm>
          <a:prstGeom prst="rect">
            <a:avLst/>
          </a:prstGeom>
        </p:spPr>
      </p:pic>
      <p:pic>
        <p:nvPicPr>
          <p:cNvPr id="9" name="Afbeelding 8">
            <a:extLst>
              <a:ext uri="{FF2B5EF4-FFF2-40B4-BE49-F238E27FC236}">
                <a16:creationId xmlns:a16="http://schemas.microsoft.com/office/drawing/2014/main" id="{1830C1BA-DDF0-424D-8573-035C422F0165}"/>
              </a:ext>
            </a:extLst>
          </p:cNvPr>
          <p:cNvPicPr>
            <a:picLocks noChangeAspect="1"/>
          </p:cNvPicPr>
          <p:nvPr/>
        </p:nvPicPr>
        <p:blipFill>
          <a:blip r:embed="rId3"/>
          <a:stretch>
            <a:fillRect/>
          </a:stretch>
        </p:blipFill>
        <p:spPr>
          <a:xfrm>
            <a:off x="9595671" y="954052"/>
            <a:ext cx="2379139" cy="1654245"/>
          </a:xfrm>
          <a:prstGeom prst="rect">
            <a:avLst/>
          </a:prstGeom>
        </p:spPr>
      </p:pic>
    </p:spTree>
    <p:extLst>
      <p:ext uri="{BB962C8B-B14F-4D97-AF65-F5344CB8AC3E}">
        <p14:creationId xmlns:p14="http://schemas.microsoft.com/office/powerpoint/2010/main" val="143246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sp>
        <p:nvSpPr>
          <p:cNvPr id="3" name="Rechthoek 2">
            <a:extLst>
              <a:ext uri="{FF2B5EF4-FFF2-40B4-BE49-F238E27FC236}">
                <a16:creationId xmlns:a16="http://schemas.microsoft.com/office/drawing/2014/main" id="{45CC94D1-6CCC-4AFC-BA8F-77020C1A30F0}"/>
              </a:ext>
            </a:extLst>
          </p:cNvPr>
          <p:cNvSpPr/>
          <p:nvPr/>
        </p:nvSpPr>
        <p:spPr>
          <a:xfrm>
            <a:off x="838200" y="1606019"/>
            <a:ext cx="4694362" cy="461665"/>
          </a:xfrm>
          <a:prstGeom prst="rect">
            <a:avLst/>
          </a:prstGeom>
        </p:spPr>
        <p:txBody>
          <a:bodyPr wrap="none">
            <a:spAutoFit/>
          </a:bodyPr>
          <a:lstStyle/>
          <a:p>
            <a:r>
              <a:rPr lang="nl-NL" sz="2400" dirty="0"/>
              <a:t>Les 2 Zout en bodemvruchtbaarheid</a:t>
            </a:r>
          </a:p>
        </p:txBody>
      </p:sp>
      <p:pic>
        <p:nvPicPr>
          <p:cNvPr id="12" name="Tijdelijke aanduiding voor inhoud 11">
            <a:extLst>
              <a:ext uri="{FF2B5EF4-FFF2-40B4-BE49-F238E27FC236}">
                <a16:creationId xmlns:a16="http://schemas.microsoft.com/office/drawing/2014/main" id="{D245BC7F-1736-40F8-AF98-A4C610EC7DF3}"/>
              </a:ext>
            </a:extLst>
          </p:cNvPr>
          <p:cNvPicPr>
            <a:picLocks noGrp="1" noChangeAspect="1"/>
          </p:cNvPicPr>
          <p:nvPr>
            <p:ph idx="1"/>
          </p:nvPr>
        </p:nvPicPr>
        <p:blipFill>
          <a:blip r:embed="rId2"/>
          <a:stretch>
            <a:fillRect/>
          </a:stretch>
        </p:blipFill>
        <p:spPr>
          <a:xfrm>
            <a:off x="1915614" y="2444680"/>
            <a:ext cx="8360772" cy="4412630"/>
          </a:xfrm>
          <a:prstGeom prst="rect">
            <a:avLst/>
          </a:prstGeom>
        </p:spPr>
      </p:pic>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3"/>
          <a:stretch>
            <a:fillRect/>
          </a:stretch>
        </p:blipFill>
        <p:spPr>
          <a:xfrm>
            <a:off x="9844837" y="3429000"/>
            <a:ext cx="2347163" cy="1079086"/>
          </a:xfrm>
          <a:prstGeom prst="rect">
            <a:avLst/>
          </a:prstGeom>
        </p:spPr>
      </p:pic>
      <p:sp>
        <p:nvSpPr>
          <p:cNvPr id="13" name="Tekstvak 12">
            <a:extLst>
              <a:ext uri="{FF2B5EF4-FFF2-40B4-BE49-F238E27FC236}">
                <a16:creationId xmlns:a16="http://schemas.microsoft.com/office/drawing/2014/main" id="{0323CA14-FEFB-4E23-A716-64981A16F235}"/>
              </a:ext>
            </a:extLst>
          </p:cNvPr>
          <p:cNvSpPr txBox="1"/>
          <p:nvPr/>
        </p:nvSpPr>
        <p:spPr>
          <a:xfrm>
            <a:off x="838200" y="2067684"/>
            <a:ext cx="6291470" cy="461665"/>
          </a:xfrm>
          <a:prstGeom prst="rect">
            <a:avLst/>
          </a:prstGeom>
          <a:noFill/>
        </p:spPr>
        <p:txBody>
          <a:bodyPr wrap="square" rtlCol="0">
            <a:spAutoFit/>
          </a:bodyPr>
          <a:lstStyle/>
          <a:p>
            <a:r>
              <a:rPr lang="nl-NL" sz="2400" dirty="0"/>
              <a:t>Klassieke vragen over bodemvruchtbaarheid</a:t>
            </a:r>
          </a:p>
        </p:txBody>
      </p:sp>
    </p:spTree>
    <p:extLst>
      <p:ext uri="{BB962C8B-B14F-4D97-AF65-F5344CB8AC3E}">
        <p14:creationId xmlns:p14="http://schemas.microsoft.com/office/powerpoint/2010/main" val="2704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sz="2800" b="1" u="sng" dirty="0">
                <a:solidFill>
                  <a:srgbClr val="00B050"/>
                </a:solidFill>
              </a:rPr>
            </a:br>
            <a:br>
              <a:rPr lang="nl-NL" sz="2800" b="1" u="sng" dirty="0">
                <a:solidFill>
                  <a:srgbClr val="00B050"/>
                </a:solidFill>
              </a:rPr>
            </a:br>
            <a:br>
              <a:rPr lang="nl-NL" sz="2800" b="1" u="sng" dirty="0">
                <a:solidFill>
                  <a:srgbClr val="00B050"/>
                </a:solidFill>
              </a:rPr>
            </a:br>
            <a:endParaRPr lang="nl-NL" sz="2800" b="1" u="sng" dirty="0">
              <a:solidFill>
                <a:srgbClr val="00B050"/>
              </a:solidFill>
            </a:endParaRPr>
          </a:p>
        </p:txBody>
      </p:sp>
      <p:sp>
        <p:nvSpPr>
          <p:cNvPr id="5" name="Titel 1">
            <a:extLst>
              <a:ext uri="{FF2B5EF4-FFF2-40B4-BE49-F238E27FC236}">
                <a16:creationId xmlns:a16="http://schemas.microsoft.com/office/drawing/2014/main" id="{8280E684-19CF-4D41-8B62-7E1BF91A0F3F}"/>
              </a:ext>
            </a:extLst>
          </p:cNvPr>
          <p:cNvSpPr txBox="1">
            <a:spLocks/>
          </p:cNvSpPr>
          <p:nvPr/>
        </p:nvSpPr>
        <p:spPr>
          <a:xfrm>
            <a:off x="1497497" y="274638"/>
            <a:ext cx="87133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Zoutconcentratie &amp; wortelmilieu</a:t>
            </a:r>
          </a:p>
        </p:txBody>
      </p:sp>
      <p:pic>
        <p:nvPicPr>
          <p:cNvPr id="7" name="Afbeelding 6">
            <a:extLst>
              <a:ext uri="{FF2B5EF4-FFF2-40B4-BE49-F238E27FC236}">
                <a16:creationId xmlns:a16="http://schemas.microsoft.com/office/drawing/2014/main" id="{6BC63704-7D54-43E3-8789-E7AC6C391912}"/>
              </a:ext>
            </a:extLst>
          </p:cNvPr>
          <p:cNvPicPr>
            <a:picLocks noChangeAspect="1"/>
          </p:cNvPicPr>
          <p:nvPr/>
        </p:nvPicPr>
        <p:blipFill>
          <a:blip r:embed="rId2"/>
          <a:stretch>
            <a:fillRect/>
          </a:stretch>
        </p:blipFill>
        <p:spPr>
          <a:xfrm>
            <a:off x="9844837" y="3429000"/>
            <a:ext cx="2347163" cy="1079086"/>
          </a:xfrm>
          <a:prstGeom prst="rect">
            <a:avLst/>
          </a:prstGeom>
        </p:spPr>
      </p:pic>
      <p:sp>
        <p:nvSpPr>
          <p:cNvPr id="13" name="Tekstvak 12">
            <a:extLst>
              <a:ext uri="{FF2B5EF4-FFF2-40B4-BE49-F238E27FC236}">
                <a16:creationId xmlns:a16="http://schemas.microsoft.com/office/drawing/2014/main" id="{0323CA14-FEFB-4E23-A716-64981A16F235}"/>
              </a:ext>
            </a:extLst>
          </p:cNvPr>
          <p:cNvSpPr txBox="1"/>
          <p:nvPr/>
        </p:nvSpPr>
        <p:spPr>
          <a:xfrm>
            <a:off x="838200" y="2067684"/>
            <a:ext cx="6291470" cy="461665"/>
          </a:xfrm>
          <a:prstGeom prst="rect">
            <a:avLst/>
          </a:prstGeom>
          <a:noFill/>
        </p:spPr>
        <p:txBody>
          <a:bodyPr wrap="square" rtlCol="0">
            <a:spAutoFit/>
          </a:bodyPr>
          <a:lstStyle/>
          <a:p>
            <a:r>
              <a:rPr lang="nl-NL" sz="2400" dirty="0"/>
              <a:t>Klassieke vragen over bodemvruchtbaarheid</a:t>
            </a:r>
          </a:p>
        </p:txBody>
      </p:sp>
      <p:sp>
        <p:nvSpPr>
          <p:cNvPr id="6" name="Tijdelijke aanduiding voor inhoud 5">
            <a:extLst>
              <a:ext uri="{FF2B5EF4-FFF2-40B4-BE49-F238E27FC236}">
                <a16:creationId xmlns:a16="http://schemas.microsoft.com/office/drawing/2014/main" id="{0B7FB6E7-C475-4833-9385-A616F09E110B}"/>
              </a:ext>
            </a:extLst>
          </p:cNvPr>
          <p:cNvSpPr>
            <a:spLocks noGrp="1"/>
          </p:cNvSpPr>
          <p:nvPr>
            <p:ph idx="1"/>
          </p:nvPr>
        </p:nvSpPr>
        <p:spPr>
          <a:xfrm>
            <a:off x="838200" y="2658532"/>
            <a:ext cx="10515600" cy="4351338"/>
          </a:xfrm>
        </p:spPr>
        <p:txBody>
          <a:bodyPr/>
          <a:lstStyle/>
          <a:p>
            <a:pPr marL="457200" indent="-457200">
              <a:buAutoNum type="arabicPeriod"/>
            </a:pPr>
            <a:r>
              <a:rPr lang="nl-NL" sz="2400" dirty="0"/>
              <a:t>Wat heeft zout voor invloed op de opname van de voedingselementen?</a:t>
            </a:r>
          </a:p>
          <a:p>
            <a:pPr marL="0" indent="0">
              <a:buNone/>
            </a:pPr>
            <a:r>
              <a:rPr lang="nl-NL" sz="2400" i="1" dirty="0"/>
              <a:t>Bij een hoger aanbod nemen planten meer natrium op, wat ten koste gaat van de opname van kalium, calcium en magnesium.</a:t>
            </a:r>
          </a:p>
          <a:p>
            <a:pPr marL="0" indent="0">
              <a:buNone/>
            </a:pPr>
            <a:r>
              <a:rPr lang="nl-NL" sz="2400" i="1" dirty="0"/>
              <a:t> Natriumopname door de plant werkt dus antagonistisch. </a:t>
            </a:r>
          </a:p>
          <a:p>
            <a:pPr marL="0" indent="0">
              <a:buNone/>
            </a:pPr>
            <a:r>
              <a:rPr lang="nl-NL" sz="2400" i="1" dirty="0"/>
              <a:t>“In de plant trekt natrium alleen water aan, maar heeft verder geen functie, zoals kalium, calcium en magnesium dat wel hebben. Voor een opslagorgaan vormt dat geen probleem, maar voor andere plantendelen (bladeren, bloemen, vruchten) van de plant wel.</a:t>
            </a:r>
          </a:p>
        </p:txBody>
      </p:sp>
      <p:pic>
        <p:nvPicPr>
          <p:cNvPr id="8" name="Afbeelding 7">
            <a:extLst>
              <a:ext uri="{FF2B5EF4-FFF2-40B4-BE49-F238E27FC236}">
                <a16:creationId xmlns:a16="http://schemas.microsoft.com/office/drawing/2014/main" id="{343CD031-2415-428F-B9D4-331BEAEF64BC}"/>
              </a:ext>
            </a:extLst>
          </p:cNvPr>
          <p:cNvPicPr>
            <a:picLocks noChangeAspect="1"/>
          </p:cNvPicPr>
          <p:nvPr/>
        </p:nvPicPr>
        <p:blipFill>
          <a:blip r:embed="rId3"/>
          <a:stretch>
            <a:fillRect/>
          </a:stretch>
        </p:blipFill>
        <p:spPr>
          <a:xfrm>
            <a:off x="7129670" y="1094639"/>
            <a:ext cx="3770658" cy="1613842"/>
          </a:xfrm>
          <a:prstGeom prst="rect">
            <a:avLst/>
          </a:prstGeom>
        </p:spPr>
      </p:pic>
    </p:spTree>
    <p:extLst>
      <p:ext uri="{BB962C8B-B14F-4D97-AF65-F5344CB8AC3E}">
        <p14:creationId xmlns:p14="http://schemas.microsoft.com/office/powerpoint/2010/main" val="326527992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b1c85b-b197-48cd-8bb1-fe9e9ee0096b">
      <Terms xmlns="http://schemas.microsoft.com/office/infopath/2007/PartnerControls"/>
    </lcf76f155ced4ddcb4097134ff3c332f>
    <TaxCatchAll xmlns="414a8a67-acf6-4b09-bb49-f84330b442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4" ma:contentTypeDescription="Een nieuw document maken." ma:contentTypeScope="" ma:versionID="df26e2361f59d12fcab5caeb108a0da6">
  <xsd:schema xmlns:xsd="http://www.w3.org/2001/XMLSchema" xmlns:xs="http://www.w3.org/2001/XMLSchema" xmlns:p="http://schemas.microsoft.com/office/2006/metadata/properties" xmlns:ns2="2cb1c85b-b197-48cd-8bb1-fe9e9ee0096b" xmlns:ns3="414a8a67-acf6-4b09-bb49-f84330b442d7" xmlns:ns4="5ad07612-1080-49cf-8fb2-28e7c3022d9a" targetNamespace="http://schemas.microsoft.com/office/2006/metadata/properties" ma:root="true" ma:fieldsID="2ec27913bf823355671e7e45cf2fbb5d" ns2:_="" ns3:_="" ns4:_="">
    <xsd:import namespace="2cb1c85b-b197-48cd-8bb1-fe9e9ee0096b"/>
    <xsd:import namespace="414a8a67-acf6-4b09-bb49-f84330b442d7"/>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ec6a8442-1569-46a6-a14f-f23e9ec9d84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4a8a67-acf6-4b09-bb49-f84330b442d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8ea8ce-d6d7-4c67-93d5-dcdb41321123}" ma:internalName="TaxCatchAll" ma:showField="CatchAllData" ma:web="5ad07612-1080-49cf-8fb2-28e7c3022d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C17762-DEC3-49C0-9AEF-0FF2F7FD4461}">
  <ds:schemaRefs>
    <ds:schemaRef ds:uri="http://schemas.microsoft.com/office/2006/documentManagement/types"/>
    <ds:schemaRef ds:uri="http://purl.org/dc/elements/1.1/"/>
    <ds:schemaRef ds:uri="http://schemas.microsoft.com/office/2006/metadata/properties"/>
    <ds:schemaRef ds:uri="82ac19c3-1cff-4f70-a585-2de21a3866ce"/>
    <ds:schemaRef ds:uri="http://schemas.microsoft.com/office/infopath/2007/PartnerControls"/>
    <ds:schemaRef ds:uri="http://www.w3.org/XML/1998/namespace"/>
    <ds:schemaRef ds:uri="http://purl.org/dc/terms/"/>
    <ds:schemaRef ds:uri="http://purl.org/dc/dcmitype/"/>
    <ds:schemaRef ds:uri="http://schemas.openxmlformats.org/package/2006/metadata/core-properties"/>
    <ds:schemaRef ds:uri="915d7cad-3e71-4cea-95bb-ac32222adf06"/>
  </ds:schemaRefs>
</ds:datastoreItem>
</file>

<file path=customXml/itemProps2.xml><?xml version="1.0" encoding="utf-8"?>
<ds:datastoreItem xmlns:ds="http://schemas.openxmlformats.org/officeDocument/2006/customXml" ds:itemID="{CDE57E11-E510-4B93-9F94-1D04E3144020}">
  <ds:schemaRefs>
    <ds:schemaRef ds:uri="http://schemas.microsoft.com/sharepoint/v3/contenttype/forms"/>
  </ds:schemaRefs>
</ds:datastoreItem>
</file>

<file path=customXml/itemProps3.xml><?xml version="1.0" encoding="utf-8"?>
<ds:datastoreItem xmlns:ds="http://schemas.openxmlformats.org/officeDocument/2006/customXml" ds:itemID="{C968BCE6-75A4-4E09-8E9E-CF965C0A838C}"/>
</file>

<file path=docProps/app.xml><?xml version="1.0" encoding="utf-8"?>
<Properties xmlns="http://schemas.openxmlformats.org/officeDocument/2006/extended-properties" xmlns:vt="http://schemas.openxmlformats.org/officeDocument/2006/docPropsVTypes">
  <TotalTime>1300</TotalTime>
  <Words>2120</Words>
  <Application>Microsoft Office PowerPoint</Application>
  <PresentationFormat>Breedbeeld</PresentationFormat>
  <Paragraphs>206</Paragraphs>
  <Slides>31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31</vt:i4>
      </vt:variant>
    </vt:vector>
  </HeadingPairs>
  <TitlesOfParts>
    <vt:vector size="35" baseType="lpstr">
      <vt:lpstr>Arial</vt:lpstr>
      <vt:lpstr>Calibri</vt:lpstr>
      <vt:lpstr>Calibri Light</vt:lpstr>
      <vt:lpstr>Kantoorthema</vt:lpstr>
      <vt:lpstr>pH &amp; Ec</vt:lpstr>
      <vt:lpstr>PowerPoint-presentatie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GroeneWelle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Zuurgraad</dc:title>
  <dc:creator>Robert Soesman</dc:creator>
  <cp:lastModifiedBy>Ben Nienhuis</cp:lastModifiedBy>
  <cp:revision>130</cp:revision>
  <dcterms:created xsi:type="dcterms:W3CDTF">2018-11-12T12:54:01Z</dcterms:created>
  <dcterms:modified xsi:type="dcterms:W3CDTF">2023-02-20T10:39:32Z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0x010100F4FEFE2E46C86D4A9898CCC49B418B36</vt:lpwstr>
  </property>
</Properties>
</file>